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4.xml" ContentType="application/vnd.openxmlformats-officedocument.presentationml.slide+xml"/>
  <Override PartName="/ppt/slides/slide20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1.xml" ContentType="application/vnd.openxmlformats-officedocument.presentationml.slide+xml"/>
  <Override PartName="/ppt/slides/slide35.xml" ContentType="application/vnd.openxmlformats-officedocument.presentationml.slide+xml"/>
  <Override PartName="/ppt/slides/slide43.xml" ContentType="application/vnd.openxmlformats-officedocument.presentationml.slide+xml"/>
  <Override PartName="/ppt/slides/slide34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42.xml" ContentType="application/vnd.openxmlformats-officedocument.presentationml.slide+xml"/>
  <Override PartName="/ppt/slides/slide38.xml" ContentType="application/vnd.openxmlformats-officedocument.presentationml.slide+xml"/>
  <Override PartName="/ppt/slides/slide36.xml" ContentType="application/vnd.openxmlformats-officedocument.presentationml.slide+xml"/>
  <Override PartName="/ppt/slides/slide39.xml" ContentType="application/vnd.openxmlformats-officedocument.presentationml.slide+xml"/>
  <Override PartName="/ppt/slides/slide3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11.xml" ContentType="application/vnd.openxmlformats-officedocument.presentationml.slideLayout+xml"/>
  <Override PartName="/ppt/notesSlides/notesSlide23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7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264" r:id="rId3"/>
    <p:sldId id="309" r:id="rId4"/>
    <p:sldId id="310" r:id="rId5"/>
    <p:sldId id="315" r:id="rId6"/>
    <p:sldId id="312" r:id="rId7"/>
    <p:sldId id="313" r:id="rId8"/>
    <p:sldId id="275" r:id="rId9"/>
    <p:sldId id="296" r:id="rId10"/>
    <p:sldId id="277" r:id="rId11"/>
    <p:sldId id="330" r:id="rId12"/>
    <p:sldId id="333" r:id="rId13"/>
    <p:sldId id="288" r:id="rId14"/>
    <p:sldId id="319" r:id="rId15"/>
    <p:sldId id="317" r:id="rId16"/>
    <p:sldId id="297" r:id="rId17"/>
    <p:sldId id="305" r:id="rId18"/>
    <p:sldId id="306" r:id="rId19"/>
    <p:sldId id="307" r:id="rId20"/>
    <p:sldId id="308" r:id="rId21"/>
    <p:sldId id="301" r:id="rId22"/>
    <p:sldId id="302" r:id="rId23"/>
    <p:sldId id="282" r:id="rId24"/>
    <p:sldId id="285" r:id="rId25"/>
    <p:sldId id="332" r:id="rId26"/>
    <p:sldId id="259" r:id="rId27"/>
    <p:sldId id="286" r:id="rId28"/>
    <p:sldId id="299" r:id="rId29"/>
    <p:sldId id="300" r:id="rId30"/>
    <p:sldId id="287" r:id="rId31"/>
    <p:sldId id="289" r:id="rId32"/>
    <p:sldId id="290" r:id="rId33"/>
    <p:sldId id="304" r:id="rId34"/>
    <p:sldId id="322" r:id="rId35"/>
    <p:sldId id="323" r:id="rId36"/>
    <p:sldId id="320" r:id="rId37"/>
    <p:sldId id="324" r:id="rId38"/>
    <p:sldId id="325" r:id="rId39"/>
    <p:sldId id="326" r:id="rId40"/>
    <p:sldId id="321" r:id="rId41"/>
    <p:sldId id="329" r:id="rId42"/>
    <p:sldId id="303" r:id="rId43"/>
    <p:sldId id="291" r:id="rId4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5pPr>
    <a:lvl6pPr marL="0" marR="0" indent="1143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6pPr>
    <a:lvl7pPr marL="0" marR="0" indent="1371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7pPr>
    <a:lvl8pPr marL="0" marR="0" indent="1600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8pPr>
    <a:lvl9pPr marL="0" marR="0" indent="1828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inkoff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139"/>
    <a:srgbClr val="005678"/>
    <a:srgbClr val="094D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69"/>
    <p:restoredTop sz="54602"/>
  </p:normalViewPr>
  <p:slideViewPr>
    <p:cSldViewPr snapToGrid="0" snapToObjects="1">
      <p:cViewPr varScale="1">
        <p:scale>
          <a:sx n="30" d="100"/>
          <a:sy n="30" d="100"/>
        </p:scale>
        <p:origin x="28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customXml" Target="../customXml/item2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9901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55991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00065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657579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291173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31796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33448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52805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04394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13610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22851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2422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761257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42510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82421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97864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17642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5340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22489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63813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13567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4747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125331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41568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908959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30406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05609079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4185637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29374000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33955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1938302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959752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391110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21726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6037796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2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79421329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818699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71574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47063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52002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69609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2382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23806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1pPr>
            <a:lvl2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2pPr>
            <a:lvl3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3pPr>
            <a:lvl4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4pPr>
            <a:lvl5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1pPr>
            <a:lvl2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2pPr>
            <a:lvl3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3pPr>
            <a:lvl4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4pPr>
            <a:lvl5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8400" baseline="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1pPr>
            <a:lvl2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2pPr>
            <a:lvl3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3pPr>
            <a:lvl4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4pPr>
            <a:lvl5pPr marL="0" indent="0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Tinkoff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882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1pPr>
            <a:lvl2pPr marL="11470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2pPr>
            <a:lvl3pPr marL="17058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3pPr>
            <a:lvl4pPr marL="22646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4pPr>
            <a:lvl5pPr marL="2823410" indent="-588210">
              <a:lnSpc>
                <a:spcPct val="110000"/>
              </a:lnSpc>
              <a:spcBef>
                <a:spcPts val="2400"/>
              </a:spcBef>
              <a:defRPr sz="4000">
                <a:latin typeface="+mn-lt"/>
                <a:ea typeface="+mn-ea"/>
                <a:cs typeface="+mn-cs"/>
                <a:sym typeface="Tinkoff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1pPr>
      <a:lvl2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2pPr>
      <a:lvl3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3pPr>
      <a:lvl4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4pPr>
      <a:lvl5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5pPr>
      <a:lvl6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6pPr>
      <a:lvl7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7pPr>
      <a:lvl8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8pPr>
      <a:lvl9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-892">
          <a:solidFill>
            <a:srgbClr val="000000"/>
          </a:solidFill>
          <a:uFillTx/>
          <a:latin typeface="+mn-lt"/>
          <a:ea typeface="+mn-ea"/>
          <a:cs typeface="+mn-cs"/>
          <a:sym typeface="Tinkoff Sans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9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"/>
          <p:cNvSpPr/>
          <p:nvPr/>
        </p:nvSpPr>
        <p:spPr>
          <a:xfrm>
            <a:off x="18714736" y="0"/>
            <a:ext cx="5669265" cy="13716000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0" name="Заголовок вашей презентации"/>
          <p:cNvSpPr txBox="1"/>
          <p:nvPr/>
        </p:nvSpPr>
        <p:spPr>
          <a:xfrm>
            <a:off x="1524000" y="1270000"/>
            <a:ext cx="12700000" cy="2296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80000"/>
              </a:lnSpc>
              <a:defRPr sz="13200" baseline="-757"/>
            </a:lvl1pPr>
          </a:lstStyle>
          <a:p>
            <a:r>
              <a:rPr lang="en-US" dirty="0"/>
              <a:t>Security Training &amp; Awareness</a:t>
            </a:r>
            <a:endParaRPr dirty="0"/>
          </a:p>
        </p:txBody>
      </p:sp>
      <p:sp>
        <p:nvSpPr>
          <p:cNvPr id="121" name="Подзаголовок презентации"/>
          <p:cNvSpPr txBox="1"/>
          <p:nvPr/>
        </p:nvSpPr>
        <p:spPr>
          <a:xfrm>
            <a:off x="1524000" y="5868670"/>
            <a:ext cx="12702583" cy="85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4800"/>
            </a:lvl1pPr>
          </a:lstStyle>
          <a:p>
            <a:endParaRPr dirty="0"/>
          </a:p>
        </p:txBody>
      </p:sp>
      <p:sp>
        <p:nvSpPr>
          <p:cNvPr id="122" name="Line"/>
          <p:cNvSpPr/>
          <p:nvPr/>
        </p:nvSpPr>
        <p:spPr>
          <a:xfrm>
            <a:off x="1524000" y="11636187"/>
            <a:ext cx="12789351" cy="1"/>
          </a:xfrm>
          <a:prstGeom prst="line">
            <a:avLst/>
          </a:prstGeom>
          <a:ln w="25400">
            <a:solidFill>
              <a:srgbClr val="D5D5D5"/>
            </a:solidFill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3" name="Фамилия Имя"/>
          <p:cNvSpPr txBox="1"/>
          <p:nvPr/>
        </p:nvSpPr>
        <p:spPr>
          <a:xfrm>
            <a:off x="1522708" y="10186669"/>
            <a:ext cx="12702583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r>
              <a:rPr lang="ru-RU" dirty="0"/>
              <a:t>Клочкова Елена</a:t>
            </a:r>
            <a:endParaRPr dirty="0"/>
          </a:p>
        </p:txBody>
      </p:sp>
      <p:pic>
        <p:nvPicPr>
          <p:cNvPr id="124" name="tinkoff-logo-heraldic-full.png" descr="tinkoff-logo-heraldic-ful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124088" y="831364"/>
            <a:ext cx="13624041" cy="120532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Что необходимо было сделать?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dirty="0"/>
              <a:t>Поднять узнаваемость </a:t>
            </a:r>
            <a:r>
              <a:rPr lang="en-US" dirty="0"/>
              <a:t>AppSec</a:t>
            </a:r>
            <a:endParaRPr lang="ru-RU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dirty="0"/>
              <a:t>Подогреть интерес к безопасности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dirty="0"/>
              <a:t>Повысить осведомленность в области безопасности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dirty="0"/>
              <a:t>Развивать </a:t>
            </a:r>
            <a:r>
              <a:rPr lang="en-US" dirty="0"/>
              <a:t>secure SDL</a:t>
            </a:r>
            <a:r>
              <a:rPr lang="ru-RU" dirty="0"/>
              <a:t>С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6540439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The Software Assurance Lifecycle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Rounded Rectangle 13">
            <a:extLst>
              <a:ext uri="{FF2B5EF4-FFF2-40B4-BE49-F238E27FC236}">
                <a16:creationId xmlns:a16="http://schemas.microsoft.com/office/drawing/2014/main" id="{22DDB022-4AF1-384A-B596-91123A20E661}"/>
              </a:ext>
            </a:extLst>
          </p:cNvPr>
          <p:cNvSpPr/>
          <p:nvPr/>
        </p:nvSpPr>
        <p:spPr>
          <a:xfrm>
            <a:off x="10545306" y="2908267"/>
            <a:ext cx="3990109" cy="1108443"/>
          </a:xfrm>
          <a:prstGeom prst="round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99093888-2C5F-FB43-ACE4-BC2C8E0A0B7D}"/>
              </a:ext>
            </a:extLst>
          </p:cNvPr>
          <p:cNvSpPr txBox="1"/>
          <p:nvPr/>
        </p:nvSpPr>
        <p:spPr>
          <a:xfrm>
            <a:off x="10748841" y="2834936"/>
            <a:ext cx="358303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Software Assurance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Lifecycle</a:t>
            </a:r>
          </a:p>
        </p:txBody>
      </p:sp>
      <p:sp>
        <p:nvSpPr>
          <p:cNvPr id="202" name="Rounded Rectangle 16">
            <a:extLst>
              <a:ext uri="{FF2B5EF4-FFF2-40B4-BE49-F238E27FC236}">
                <a16:creationId xmlns:a16="http://schemas.microsoft.com/office/drawing/2014/main" id="{9E99EE4B-56CC-174F-8D4C-FC2E8FC5AEE4}"/>
              </a:ext>
            </a:extLst>
          </p:cNvPr>
          <p:cNvSpPr/>
          <p:nvPr/>
        </p:nvSpPr>
        <p:spPr>
          <a:xfrm>
            <a:off x="2605675" y="4607808"/>
            <a:ext cx="3487413" cy="1108443"/>
          </a:xfrm>
          <a:prstGeom prst="roundRect">
            <a:avLst/>
          </a:prstGeom>
          <a:solidFill>
            <a:srgbClr val="005678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3" name="Rounded Rectangle 22">
            <a:extLst>
              <a:ext uri="{FF2B5EF4-FFF2-40B4-BE49-F238E27FC236}">
                <a16:creationId xmlns:a16="http://schemas.microsoft.com/office/drawing/2014/main" id="{D1710A2B-1D3B-1B40-A724-34DBDE373717}"/>
              </a:ext>
            </a:extLst>
          </p:cNvPr>
          <p:cNvSpPr/>
          <p:nvPr/>
        </p:nvSpPr>
        <p:spPr>
          <a:xfrm>
            <a:off x="6697384" y="4607808"/>
            <a:ext cx="3487413" cy="1108443"/>
          </a:xfrm>
          <a:prstGeom prst="roundRect">
            <a:avLst/>
          </a:prstGeom>
          <a:solidFill>
            <a:srgbClr val="773A18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4" name="Rounded Rectangle 23">
            <a:extLst>
              <a:ext uri="{FF2B5EF4-FFF2-40B4-BE49-F238E27FC236}">
                <a16:creationId xmlns:a16="http://schemas.microsoft.com/office/drawing/2014/main" id="{49252E35-F761-004F-9BE1-79F71544F906}"/>
              </a:ext>
            </a:extLst>
          </p:cNvPr>
          <p:cNvSpPr/>
          <p:nvPr/>
        </p:nvSpPr>
        <p:spPr>
          <a:xfrm>
            <a:off x="10789094" y="4607808"/>
            <a:ext cx="3487413" cy="1108443"/>
          </a:xfrm>
          <a:prstGeom prst="roundRect">
            <a:avLst/>
          </a:prstGeom>
          <a:solidFill>
            <a:srgbClr val="D8A51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5" name="Rounded Rectangle 24">
            <a:extLst>
              <a:ext uri="{FF2B5EF4-FFF2-40B4-BE49-F238E27FC236}">
                <a16:creationId xmlns:a16="http://schemas.microsoft.com/office/drawing/2014/main" id="{F66F6CC2-663C-0548-8A59-E0B3C21E1DEA}"/>
              </a:ext>
            </a:extLst>
          </p:cNvPr>
          <p:cNvSpPr/>
          <p:nvPr/>
        </p:nvSpPr>
        <p:spPr>
          <a:xfrm>
            <a:off x="14880803" y="4607808"/>
            <a:ext cx="3487413" cy="1108443"/>
          </a:xfrm>
          <a:prstGeom prst="roundRect">
            <a:avLst/>
          </a:prstGeom>
          <a:solidFill>
            <a:srgbClr val="13793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6" name="Rounded Rectangle 25">
            <a:extLst>
              <a:ext uri="{FF2B5EF4-FFF2-40B4-BE49-F238E27FC236}">
                <a16:creationId xmlns:a16="http://schemas.microsoft.com/office/drawing/2014/main" id="{F8D8C3BA-F37D-8245-8D6A-EA17BC9AC648}"/>
              </a:ext>
            </a:extLst>
          </p:cNvPr>
          <p:cNvSpPr/>
          <p:nvPr/>
        </p:nvSpPr>
        <p:spPr>
          <a:xfrm>
            <a:off x="18972512" y="4607808"/>
            <a:ext cx="3487413" cy="1108443"/>
          </a:xfrm>
          <a:prstGeom prst="roundRect">
            <a:avLst/>
          </a:prstGeom>
          <a:solidFill>
            <a:srgbClr val="781115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2326BC83-6C9A-A043-9C34-70E42CB71F8C}"/>
              </a:ext>
            </a:extLst>
          </p:cNvPr>
          <p:cNvSpPr txBox="1"/>
          <p:nvPr/>
        </p:nvSpPr>
        <p:spPr>
          <a:xfrm>
            <a:off x="3249561" y="4792697"/>
            <a:ext cx="2199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Governance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21F93B70-C990-0048-BA83-FB47E20BA46E}"/>
              </a:ext>
            </a:extLst>
          </p:cNvPr>
          <p:cNvSpPr txBox="1"/>
          <p:nvPr/>
        </p:nvSpPr>
        <p:spPr>
          <a:xfrm>
            <a:off x="7787709" y="4792695"/>
            <a:ext cx="13067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91CDD6C2-D6BC-2048-8B14-074BCB7D8108}"/>
              </a:ext>
            </a:extLst>
          </p:cNvPr>
          <p:cNvSpPr txBox="1"/>
          <p:nvPr/>
        </p:nvSpPr>
        <p:spPr>
          <a:xfrm>
            <a:off x="11199743" y="4803305"/>
            <a:ext cx="26661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Build &amp; Deploy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2DDED45-0B68-5347-807E-70D0CAE408CE}"/>
              </a:ext>
            </a:extLst>
          </p:cNvPr>
          <p:cNvSpPr txBox="1"/>
          <p:nvPr/>
        </p:nvSpPr>
        <p:spPr>
          <a:xfrm>
            <a:off x="15567970" y="4792695"/>
            <a:ext cx="2113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Verification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674DD8A7-FC34-5A4F-8F80-5DA3FA61384A}"/>
              </a:ext>
            </a:extLst>
          </p:cNvPr>
          <p:cNvSpPr txBox="1"/>
          <p:nvPr/>
        </p:nvSpPr>
        <p:spPr>
          <a:xfrm>
            <a:off x="19694947" y="4772137"/>
            <a:ext cx="2042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Operations</a:t>
            </a:r>
          </a:p>
        </p:txBody>
      </p:sp>
      <p:cxnSp>
        <p:nvCxnSpPr>
          <p:cNvPr id="212" name="Straight Connector 73">
            <a:extLst>
              <a:ext uri="{FF2B5EF4-FFF2-40B4-BE49-F238E27FC236}">
                <a16:creationId xmlns:a16="http://schemas.microsoft.com/office/drawing/2014/main" id="{BC5FF167-B2C4-B54E-AA0D-76B530575BC4}"/>
              </a:ext>
            </a:extLst>
          </p:cNvPr>
          <p:cNvCxnSpPr/>
          <p:nvPr/>
        </p:nvCxnSpPr>
        <p:spPr>
          <a:xfrm flipH="1">
            <a:off x="4349381" y="4066043"/>
            <a:ext cx="8190976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Straight Connector 74">
            <a:extLst>
              <a:ext uri="{FF2B5EF4-FFF2-40B4-BE49-F238E27FC236}">
                <a16:creationId xmlns:a16="http://schemas.microsoft.com/office/drawing/2014/main" id="{B88BC5EC-02FF-D94E-B4CF-A9C3D27C5E5D}"/>
              </a:ext>
            </a:extLst>
          </p:cNvPr>
          <p:cNvCxnSpPr/>
          <p:nvPr/>
        </p:nvCxnSpPr>
        <p:spPr>
          <a:xfrm flipH="1">
            <a:off x="8441092" y="4066043"/>
            <a:ext cx="4099267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4" name="Straight Connector 77">
            <a:extLst>
              <a:ext uri="{FF2B5EF4-FFF2-40B4-BE49-F238E27FC236}">
                <a16:creationId xmlns:a16="http://schemas.microsoft.com/office/drawing/2014/main" id="{BC758090-633F-7642-9908-7E4B2793B3E9}"/>
              </a:ext>
            </a:extLst>
          </p:cNvPr>
          <p:cNvCxnSpPr/>
          <p:nvPr/>
        </p:nvCxnSpPr>
        <p:spPr>
          <a:xfrm>
            <a:off x="12540358" y="4066043"/>
            <a:ext cx="8175861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80">
            <a:extLst>
              <a:ext uri="{FF2B5EF4-FFF2-40B4-BE49-F238E27FC236}">
                <a16:creationId xmlns:a16="http://schemas.microsoft.com/office/drawing/2014/main" id="{870057EA-D24B-5D4F-9B29-DCF75BDABF64}"/>
              </a:ext>
            </a:extLst>
          </p:cNvPr>
          <p:cNvCxnSpPr/>
          <p:nvPr/>
        </p:nvCxnSpPr>
        <p:spPr>
          <a:xfrm>
            <a:off x="12540359" y="4066043"/>
            <a:ext cx="4084152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83">
            <a:extLst>
              <a:ext uri="{FF2B5EF4-FFF2-40B4-BE49-F238E27FC236}">
                <a16:creationId xmlns:a16="http://schemas.microsoft.com/office/drawing/2014/main" id="{2FC3F777-580F-EC45-8B55-2B6E28BB9EB7}"/>
              </a:ext>
            </a:extLst>
          </p:cNvPr>
          <p:cNvCxnSpPr/>
          <p:nvPr/>
        </p:nvCxnSpPr>
        <p:spPr>
          <a:xfrm flipH="1">
            <a:off x="12532800" y="4066043"/>
            <a:ext cx="7557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86">
            <a:extLst>
              <a:ext uri="{FF2B5EF4-FFF2-40B4-BE49-F238E27FC236}">
                <a16:creationId xmlns:a16="http://schemas.microsoft.com/office/drawing/2014/main" id="{A47C2163-EE5B-574F-8145-8E8CA24E0704}"/>
              </a:ext>
            </a:extLst>
          </p:cNvPr>
          <p:cNvCxnSpPr/>
          <p:nvPr/>
        </p:nvCxnSpPr>
        <p:spPr>
          <a:xfrm flipV="1">
            <a:off x="4349381" y="5716251"/>
            <a:ext cx="0" cy="40048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95">
            <a:extLst>
              <a:ext uri="{FF2B5EF4-FFF2-40B4-BE49-F238E27FC236}">
                <a16:creationId xmlns:a16="http://schemas.microsoft.com/office/drawing/2014/main" id="{6E252A39-316B-1843-8DC7-9980351F09B8}"/>
              </a:ext>
            </a:extLst>
          </p:cNvPr>
          <p:cNvCxnSpPr/>
          <p:nvPr/>
        </p:nvCxnSpPr>
        <p:spPr>
          <a:xfrm flipV="1">
            <a:off x="8441091" y="5716252"/>
            <a:ext cx="0" cy="40048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9" name="Rounded Rectangle 29">
            <a:extLst>
              <a:ext uri="{FF2B5EF4-FFF2-40B4-BE49-F238E27FC236}">
                <a16:creationId xmlns:a16="http://schemas.microsoft.com/office/drawing/2014/main" id="{05131F20-4F7C-AD44-8940-4CF473182914}"/>
              </a:ext>
            </a:extLst>
          </p:cNvPr>
          <p:cNvSpPr/>
          <p:nvPr/>
        </p:nvSpPr>
        <p:spPr>
          <a:xfrm>
            <a:off x="6697384" y="6695320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0" name="Rounded Rectangle 30">
            <a:extLst>
              <a:ext uri="{FF2B5EF4-FFF2-40B4-BE49-F238E27FC236}">
                <a16:creationId xmlns:a16="http://schemas.microsoft.com/office/drawing/2014/main" id="{561E2020-7CDB-DF48-B0AA-714CE6A247F9}"/>
              </a:ext>
            </a:extLst>
          </p:cNvPr>
          <p:cNvSpPr/>
          <p:nvPr/>
        </p:nvSpPr>
        <p:spPr>
          <a:xfrm>
            <a:off x="6697384" y="820822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1" name="Rounded Rectangle 31">
            <a:extLst>
              <a:ext uri="{FF2B5EF4-FFF2-40B4-BE49-F238E27FC236}">
                <a16:creationId xmlns:a16="http://schemas.microsoft.com/office/drawing/2014/main" id="{7CB46646-D589-7C4D-8ACD-BC5A1BB093C7}"/>
              </a:ext>
            </a:extLst>
          </p:cNvPr>
          <p:cNvSpPr/>
          <p:nvPr/>
        </p:nvSpPr>
        <p:spPr>
          <a:xfrm>
            <a:off x="6697384" y="9721123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FE4A4BF-FCA4-9F49-939B-3D79380F2FB8}"/>
              </a:ext>
            </a:extLst>
          </p:cNvPr>
          <p:cNvSpPr txBox="1"/>
          <p:nvPr/>
        </p:nvSpPr>
        <p:spPr>
          <a:xfrm>
            <a:off x="7364511" y="6647547"/>
            <a:ext cx="21531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Threat</a:t>
            </a:r>
            <a:br>
              <a:rPr lang="en-US" sz="3200" dirty="0"/>
            </a:br>
            <a:r>
              <a:rPr lang="en-US" sz="3200" dirty="0"/>
              <a:t>Assessment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FBDECBFC-0995-AC4C-84AE-BB376625E949}"/>
              </a:ext>
            </a:extLst>
          </p:cNvPr>
          <p:cNvSpPr txBox="1"/>
          <p:nvPr/>
        </p:nvSpPr>
        <p:spPr>
          <a:xfrm>
            <a:off x="7175360" y="8155784"/>
            <a:ext cx="25314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Security</a:t>
            </a:r>
          </a:p>
          <a:p>
            <a:pPr algn="ctr"/>
            <a:r>
              <a:rPr lang="en-US" sz="3200" dirty="0"/>
              <a:t>Requirements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47A775BA-C0E8-384C-B7D9-079443ADD7C2}"/>
              </a:ext>
            </a:extLst>
          </p:cNvPr>
          <p:cNvSpPr txBox="1"/>
          <p:nvPr/>
        </p:nvSpPr>
        <p:spPr>
          <a:xfrm>
            <a:off x="7282008" y="9659792"/>
            <a:ext cx="226376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Architecture</a:t>
            </a:r>
          </a:p>
        </p:txBody>
      </p:sp>
      <p:sp>
        <p:nvSpPr>
          <p:cNvPr id="225" name="Rounded Rectangle 26">
            <a:extLst>
              <a:ext uri="{FF2B5EF4-FFF2-40B4-BE49-F238E27FC236}">
                <a16:creationId xmlns:a16="http://schemas.microsoft.com/office/drawing/2014/main" id="{5DDEB50E-12DE-5948-B421-638B262CF784}"/>
              </a:ext>
            </a:extLst>
          </p:cNvPr>
          <p:cNvSpPr/>
          <p:nvPr/>
        </p:nvSpPr>
        <p:spPr>
          <a:xfrm>
            <a:off x="2605675" y="6695320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94D7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6" name="Rounded Rectangle 27">
            <a:extLst>
              <a:ext uri="{FF2B5EF4-FFF2-40B4-BE49-F238E27FC236}">
                <a16:creationId xmlns:a16="http://schemas.microsoft.com/office/drawing/2014/main" id="{0521AE2E-16A8-564C-87E6-ABBBF5B219F5}"/>
              </a:ext>
            </a:extLst>
          </p:cNvPr>
          <p:cNvSpPr/>
          <p:nvPr/>
        </p:nvSpPr>
        <p:spPr>
          <a:xfrm>
            <a:off x="2605675" y="820822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567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7" name="Rounded Rectangle 28">
            <a:extLst>
              <a:ext uri="{FF2B5EF4-FFF2-40B4-BE49-F238E27FC236}">
                <a16:creationId xmlns:a16="http://schemas.microsoft.com/office/drawing/2014/main" id="{C500349E-D26A-4045-9FDA-EEFAE631E81A}"/>
              </a:ext>
            </a:extLst>
          </p:cNvPr>
          <p:cNvSpPr/>
          <p:nvPr/>
        </p:nvSpPr>
        <p:spPr>
          <a:xfrm>
            <a:off x="2605675" y="9721125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567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A19D7321-D59D-B949-9D37-8649487C7EA5}"/>
              </a:ext>
            </a:extLst>
          </p:cNvPr>
          <p:cNvSpPr txBox="1"/>
          <p:nvPr/>
        </p:nvSpPr>
        <p:spPr>
          <a:xfrm>
            <a:off x="3438719" y="6634448"/>
            <a:ext cx="182133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Strategy </a:t>
            </a:r>
            <a:br>
              <a:rPr lang="en-US" sz="3200" dirty="0"/>
            </a:br>
            <a:r>
              <a:rPr lang="en-US" sz="3200" dirty="0"/>
              <a:t>&amp; Metrics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FCDBDB0F-234F-3E4E-8763-DD2250E0F8A4}"/>
              </a:ext>
            </a:extLst>
          </p:cNvPr>
          <p:cNvSpPr txBox="1"/>
          <p:nvPr/>
        </p:nvSpPr>
        <p:spPr>
          <a:xfrm>
            <a:off x="3174572" y="8147867"/>
            <a:ext cx="214513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Policy &amp; </a:t>
            </a:r>
          </a:p>
          <a:p>
            <a:pPr algn="ctr"/>
            <a:r>
              <a:rPr lang="en-US" sz="3200" dirty="0"/>
              <a:t>Compliance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087338EB-F1D1-8646-8C20-39F35901B96E}"/>
              </a:ext>
            </a:extLst>
          </p:cNvPr>
          <p:cNvSpPr txBox="1"/>
          <p:nvPr/>
        </p:nvSpPr>
        <p:spPr>
          <a:xfrm>
            <a:off x="3188336" y="9681584"/>
            <a:ext cx="231986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Education &amp; </a:t>
            </a:r>
          </a:p>
          <a:p>
            <a:pPr algn="ctr"/>
            <a:r>
              <a:rPr lang="en-US" sz="3200" dirty="0"/>
              <a:t>Guidance</a:t>
            </a:r>
          </a:p>
        </p:txBody>
      </p:sp>
      <p:cxnSp>
        <p:nvCxnSpPr>
          <p:cNvPr id="231" name="Straight Connector 102">
            <a:extLst>
              <a:ext uri="{FF2B5EF4-FFF2-40B4-BE49-F238E27FC236}">
                <a16:creationId xmlns:a16="http://schemas.microsoft.com/office/drawing/2014/main" id="{D282AE66-AED3-8D49-80D7-CE8D8739CD9C}"/>
              </a:ext>
            </a:extLst>
          </p:cNvPr>
          <p:cNvCxnSpPr/>
          <p:nvPr/>
        </p:nvCxnSpPr>
        <p:spPr>
          <a:xfrm flipV="1">
            <a:off x="16624509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2" name="Straight Connector 104">
            <a:extLst>
              <a:ext uri="{FF2B5EF4-FFF2-40B4-BE49-F238E27FC236}">
                <a16:creationId xmlns:a16="http://schemas.microsoft.com/office/drawing/2014/main" id="{4567537F-6597-004F-9F35-0198016AAEDC}"/>
              </a:ext>
            </a:extLst>
          </p:cNvPr>
          <p:cNvCxnSpPr/>
          <p:nvPr/>
        </p:nvCxnSpPr>
        <p:spPr>
          <a:xfrm flipV="1">
            <a:off x="20716219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3" name="Rounded Rectangle 38">
            <a:extLst>
              <a:ext uri="{FF2B5EF4-FFF2-40B4-BE49-F238E27FC236}">
                <a16:creationId xmlns:a16="http://schemas.microsoft.com/office/drawing/2014/main" id="{12CBC1D5-6BF9-B94E-9594-566F4C14EB03}"/>
              </a:ext>
            </a:extLst>
          </p:cNvPr>
          <p:cNvSpPr/>
          <p:nvPr/>
        </p:nvSpPr>
        <p:spPr>
          <a:xfrm>
            <a:off x="18972512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4" name="Rounded Rectangle 39">
            <a:extLst>
              <a:ext uri="{FF2B5EF4-FFF2-40B4-BE49-F238E27FC236}">
                <a16:creationId xmlns:a16="http://schemas.microsoft.com/office/drawing/2014/main" id="{12E44C27-3B70-0441-8351-BC52D67092E6}"/>
              </a:ext>
            </a:extLst>
          </p:cNvPr>
          <p:cNvSpPr/>
          <p:nvPr/>
        </p:nvSpPr>
        <p:spPr>
          <a:xfrm>
            <a:off x="18972512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5" name="Rounded Rectangle 40">
            <a:extLst>
              <a:ext uri="{FF2B5EF4-FFF2-40B4-BE49-F238E27FC236}">
                <a16:creationId xmlns:a16="http://schemas.microsoft.com/office/drawing/2014/main" id="{B82D7123-90B4-5447-8D1B-17CC2FBB47B9}"/>
              </a:ext>
            </a:extLst>
          </p:cNvPr>
          <p:cNvSpPr/>
          <p:nvPr/>
        </p:nvSpPr>
        <p:spPr>
          <a:xfrm>
            <a:off x="18982848" y="9591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040AE315-B2B3-7D40-9AB5-252CB191F179}"/>
              </a:ext>
            </a:extLst>
          </p:cNvPr>
          <p:cNvSpPr txBox="1"/>
          <p:nvPr/>
        </p:nvSpPr>
        <p:spPr>
          <a:xfrm>
            <a:off x="19432928" y="6612491"/>
            <a:ext cx="243047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Incident</a:t>
            </a:r>
            <a:br>
              <a:rPr lang="en-US" sz="3200" dirty="0"/>
            </a:br>
            <a:r>
              <a:rPr lang="en-US" sz="3200" dirty="0"/>
              <a:t>Management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A23F8526-DBBC-2649-8668-8DD7143D55A8}"/>
              </a:ext>
            </a:extLst>
          </p:cNvPr>
          <p:cNvSpPr txBox="1"/>
          <p:nvPr/>
        </p:nvSpPr>
        <p:spPr>
          <a:xfrm>
            <a:off x="19476210" y="8085558"/>
            <a:ext cx="234391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Environment</a:t>
            </a:r>
          </a:p>
          <a:p>
            <a:pPr algn="ctr"/>
            <a:r>
              <a:rPr lang="en-US" sz="3200" dirty="0"/>
              <a:t>Hardening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9F2561A3-31B3-A148-9DB7-C965476F6BCA}"/>
              </a:ext>
            </a:extLst>
          </p:cNvPr>
          <p:cNvSpPr txBox="1"/>
          <p:nvPr/>
        </p:nvSpPr>
        <p:spPr>
          <a:xfrm>
            <a:off x="19587652" y="9543248"/>
            <a:ext cx="21996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Operational</a:t>
            </a:r>
          </a:p>
          <a:p>
            <a:pPr algn="ctr"/>
            <a:r>
              <a:rPr lang="en-US" sz="3200" dirty="0"/>
              <a:t>Enablement</a:t>
            </a:r>
          </a:p>
        </p:txBody>
      </p:sp>
      <p:sp>
        <p:nvSpPr>
          <p:cNvPr id="239" name="Rounded Rectangle 35">
            <a:extLst>
              <a:ext uri="{FF2B5EF4-FFF2-40B4-BE49-F238E27FC236}">
                <a16:creationId xmlns:a16="http://schemas.microsoft.com/office/drawing/2014/main" id="{004726FF-CDDC-414D-9C19-3ABB1859A185}"/>
              </a:ext>
            </a:extLst>
          </p:cNvPr>
          <p:cNvSpPr/>
          <p:nvPr/>
        </p:nvSpPr>
        <p:spPr>
          <a:xfrm>
            <a:off x="14880803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0" name="Rounded Rectangle 36">
            <a:extLst>
              <a:ext uri="{FF2B5EF4-FFF2-40B4-BE49-F238E27FC236}">
                <a16:creationId xmlns:a16="http://schemas.microsoft.com/office/drawing/2014/main" id="{7E2EA757-842D-354F-B6ED-98DDD1EB0BE0}"/>
              </a:ext>
            </a:extLst>
          </p:cNvPr>
          <p:cNvSpPr/>
          <p:nvPr/>
        </p:nvSpPr>
        <p:spPr>
          <a:xfrm>
            <a:off x="14880803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1" name="Rounded Rectangle 37">
            <a:extLst>
              <a:ext uri="{FF2B5EF4-FFF2-40B4-BE49-F238E27FC236}">
                <a16:creationId xmlns:a16="http://schemas.microsoft.com/office/drawing/2014/main" id="{58F0E3F1-2C8F-D441-810A-79124A240FC7}"/>
              </a:ext>
            </a:extLst>
          </p:cNvPr>
          <p:cNvSpPr/>
          <p:nvPr/>
        </p:nvSpPr>
        <p:spPr>
          <a:xfrm>
            <a:off x="14880803" y="9646472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A45372E1-FE6D-6C4E-913D-BC1E7C464B1A}"/>
              </a:ext>
            </a:extLst>
          </p:cNvPr>
          <p:cNvSpPr txBox="1"/>
          <p:nvPr/>
        </p:nvSpPr>
        <p:spPr>
          <a:xfrm>
            <a:off x="15790859" y="6612491"/>
            <a:ext cx="15311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Design</a:t>
            </a:r>
            <a:br>
              <a:rPr lang="en-US" sz="3200" dirty="0"/>
            </a:br>
            <a:r>
              <a:rPr lang="en-US" sz="3200" dirty="0"/>
              <a:t>Analysis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8C370AC6-A3AA-444B-A7EA-51A4EC707FC3}"/>
              </a:ext>
            </a:extLst>
          </p:cNvPr>
          <p:cNvSpPr txBox="1"/>
          <p:nvPr/>
        </p:nvSpPr>
        <p:spPr>
          <a:xfrm>
            <a:off x="15115992" y="8085558"/>
            <a:ext cx="288091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Implementation</a:t>
            </a:r>
          </a:p>
          <a:p>
            <a:pPr algn="ctr"/>
            <a:r>
              <a:rPr lang="en-US" sz="3200" dirty="0"/>
              <a:t>Review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BC0E1BBA-6BFF-3C4B-A93B-6FD7D2BD3D9A}"/>
              </a:ext>
            </a:extLst>
          </p:cNvPr>
          <p:cNvSpPr txBox="1"/>
          <p:nvPr/>
        </p:nvSpPr>
        <p:spPr>
          <a:xfrm>
            <a:off x="15862579" y="9563838"/>
            <a:ext cx="152798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Security</a:t>
            </a:r>
          </a:p>
          <a:p>
            <a:pPr algn="ctr"/>
            <a:r>
              <a:rPr lang="en-US" sz="3200" dirty="0"/>
              <a:t>Testing</a:t>
            </a:r>
          </a:p>
        </p:txBody>
      </p:sp>
      <p:cxnSp>
        <p:nvCxnSpPr>
          <p:cNvPr id="245" name="Straight Connector 108">
            <a:extLst>
              <a:ext uri="{FF2B5EF4-FFF2-40B4-BE49-F238E27FC236}">
                <a16:creationId xmlns:a16="http://schemas.microsoft.com/office/drawing/2014/main" id="{D52EE45D-FADA-9345-B55D-3E8959D35161}"/>
              </a:ext>
            </a:extLst>
          </p:cNvPr>
          <p:cNvCxnSpPr/>
          <p:nvPr/>
        </p:nvCxnSpPr>
        <p:spPr>
          <a:xfrm flipV="1">
            <a:off x="12532800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6" name="Rounded Rectangle 32">
            <a:extLst>
              <a:ext uri="{FF2B5EF4-FFF2-40B4-BE49-F238E27FC236}">
                <a16:creationId xmlns:a16="http://schemas.microsoft.com/office/drawing/2014/main" id="{35E60101-27AB-664F-9EEE-3D1B7AB0C695}"/>
              </a:ext>
            </a:extLst>
          </p:cNvPr>
          <p:cNvSpPr/>
          <p:nvPr/>
        </p:nvSpPr>
        <p:spPr>
          <a:xfrm>
            <a:off x="10789094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7" name="Rounded Rectangle 33">
            <a:extLst>
              <a:ext uri="{FF2B5EF4-FFF2-40B4-BE49-F238E27FC236}">
                <a16:creationId xmlns:a16="http://schemas.microsoft.com/office/drawing/2014/main" id="{9B1BBF02-2773-804D-8989-E702B11DF8FA}"/>
              </a:ext>
            </a:extLst>
          </p:cNvPr>
          <p:cNvSpPr/>
          <p:nvPr/>
        </p:nvSpPr>
        <p:spPr>
          <a:xfrm>
            <a:off x="10789094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8" name="Rounded Rectangle 34">
            <a:extLst>
              <a:ext uri="{FF2B5EF4-FFF2-40B4-BE49-F238E27FC236}">
                <a16:creationId xmlns:a16="http://schemas.microsoft.com/office/drawing/2014/main" id="{788BEBB8-CF00-914B-B025-C8B7E0F893B7}"/>
              </a:ext>
            </a:extLst>
          </p:cNvPr>
          <p:cNvSpPr/>
          <p:nvPr/>
        </p:nvSpPr>
        <p:spPr>
          <a:xfrm>
            <a:off x="10789094" y="9646472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7190682C-207B-1E47-A760-2F925AB51555}"/>
              </a:ext>
            </a:extLst>
          </p:cNvPr>
          <p:cNvSpPr txBox="1"/>
          <p:nvPr/>
        </p:nvSpPr>
        <p:spPr>
          <a:xfrm>
            <a:off x="11811069" y="6612491"/>
            <a:ext cx="13131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Build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3F4045C7-8EAE-1049-BE3D-FD31EF1AE7F2}"/>
              </a:ext>
            </a:extLst>
          </p:cNvPr>
          <p:cNvSpPr txBox="1"/>
          <p:nvPr/>
        </p:nvSpPr>
        <p:spPr>
          <a:xfrm>
            <a:off x="11346997" y="8085558"/>
            <a:ext cx="22413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Deployment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AEEAD1E7-253A-6B43-A8AE-D33011A2ACEF}"/>
              </a:ext>
            </a:extLst>
          </p:cNvPr>
          <p:cNvSpPr txBox="1"/>
          <p:nvPr/>
        </p:nvSpPr>
        <p:spPr>
          <a:xfrm>
            <a:off x="11331406" y="9563838"/>
            <a:ext cx="243047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Defect</a:t>
            </a:r>
          </a:p>
          <a:p>
            <a:pPr algn="ctr"/>
            <a:r>
              <a:rPr lang="en-US" sz="3200" dirty="0"/>
              <a:t>Management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AA2638E0-3778-534B-AE1D-C7E2220D9348}"/>
              </a:ext>
            </a:extLst>
          </p:cNvPr>
          <p:cNvSpPr txBox="1"/>
          <p:nvPr/>
        </p:nvSpPr>
        <p:spPr>
          <a:xfrm>
            <a:off x="691418" y="4575078"/>
            <a:ext cx="16946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tx1"/>
                </a:solidFill>
              </a:rPr>
              <a:t>Business </a:t>
            </a:r>
          </a:p>
          <a:p>
            <a:pPr algn="ctr"/>
            <a:r>
              <a:rPr lang="en-US" sz="3200" i="1" dirty="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006B2ED-2271-DD43-AF3F-4BC31CCF8CDB}"/>
              </a:ext>
            </a:extLst>
          </p:cNvPr>
          <p:cNvSpPr txBox="1"/>
          <p:nvPr/>
        </p:nvSpPr>
        <p:spPr>
          <a:xfrm>
            <a:off x="693058" y="6608334"/>
            <a:ext cx="16802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tx1"/>
                </a:solidFill>
              </a:rPr>
              <a:t>Security </a:t>
            </a:r>
          </a:p>
          <a:p>
            <a:pPr algn="ctr"/>
            <a:r>
              <a:rPr lang="en-US" sz="3200" i="1" dirty="0">
                <a:solidFill>
                  <a:schemeClr val="tx1"/>
                </a:solidFill>
              </a:rPr>
              <a:t>Practices</a:t>
            </a:r>
          </a:p>
        </p:txBody>
      </p:sp>
    </p:spTree>
    <p:extLst>
      <p:ext uri="{BB962C8B-B14F-4D97-AF65-F5344CB8AC3E}">
        <p14:creationId xmlns:p14="http://schemas.microsoft.com/office/powerpoint/2010/main" val="368674866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The Software Assurance Lifecycle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Rounded Rectangle 13">
            <a:extLst>
              <a:ext uri="{FF2B5EF4-FFF2-40B4-BE49-F238E27FC236}">
                <a16:creationId xmlns:a16="http://schemas.microsoft.com/office/drawing/2014/main" id="{22DDB022-4AF1-384A-B596-91123A20E661}"/>
              </a:ext>
            </a:extLst>
          </p:cNvPr>
          <p:cNvSpPr/>
          <p:nvPr/>
        </p:nvSpPr>
        <p:spPr>
          <a:xfrm>
            <a:off x="10545306" y="2908267"/>
            <a:ext cx="3990109" cy="1108443"/>
          </a:xfrm>
          <a:prstGeom prst="round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99093888-2C5F-FB43-ACE4-BC2C8E0A0B7D}"/>
              </a:ext>
            </a:extLst>
          </p:cNvPr>
          <p:cNvSpPr txBox="1"/>
          <p:nvPr/>
        </p:nvSpPr>
        <p:spPr>
          <a:xfrm>
            <a:off x="10748841" y="2834936"/>
            <a:ext cx="358303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Software Assurance 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</a:rPr>
              <a:t>Lifecycle</a:t>
            </a:r>
          </a:p>
        </p:txBody>
      </p:sp>
      <p:sp>
        <p:nvSpPr>
          <p:cNvPr id="202" name="Rounded Rectangle 16">
            <a:extLst>
              <a:ext uri="{FF2B5EF4-FFF2-40B4-BE49-F238E27FC236}">
                <a16:creationId xmlns:a16="http://schemas.microsoft.com/office/drawing/2014/main" id="{9E99EE4B-56CC-174F-8D4C-FC2E8FC5AEE4}"/>
              </a:ext>
            </a:extLst>
          </p:cNvPr>
          <p:cNvSpPr/>
          <p:nvPr/>
        </p:nvSpPr>
        <p:spPr>
          <a:xfrm>
            <a:off x="2605675" y="4607808"/>
            <a:ext cx="3487413" cy="1108443"/>
          </a:xfrm>
          <a:prstGeom prst="roundRect">
            <a:avLst/>
          </a:prstGeom>
          <a:solidFill>
            <a:srgbClr val="005678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3" name="Rounded Rectangle 22">
            <a:extLst>
              <a:ext uri="{FF2B5EF4-FFF2-40B4-BE49-F238E27FC236}">
                <a16:creationId xmlns:a16="http://schemas.microsoft.com/office/drawing/2014/main" id="{D1710A2B-1D3B-1B40-A724-34DBDE373717}"/>
              </a:ext>
            </a:extLst>
          </p:cNvPr>
          <p:cNvSpPr/>
          <p:nvPr/>
        </p:nvSpPr>
        <p:spPr>
          <a:xfrm>
            <a:off x="6697384" y="4607808"/>
            <a:ext cx="3487413" cy="1108443"/>
          </a:xfrm>
          <a:prstGeom prst="roundRect">
            <a:avLst/>
          </a:prstGeom>
          <a:solidFill>
            <a:srgbClr val="773A18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4" name="Rounded Rectangle 23">
            <a:extLst>
              <a:ext uri="{FF2B5EF4-FFF2-40B4-BE49-F238E27FC236}">
                <a16:creationId xmlns:a16="http://schemas.microsoft.com/office/drawing/2014/main" id="{49252E35-F761-004F-9BE1-79F71544F906}"/>
              </a:ext>
            </a:extLst>
          </p:cNvPr>
          <p:cNvSpPr/>
          <p:nvPr/>
        </p:nvSpPr>
        <p:spPr>
          <a:xfrm>
            <a:off x="10789094" y="4607808"/>
            <a:ext cx="3487413" cy="1108443"/>
          </a:xfrm>
          <a:prstGeom prst="roundRect">
            <a:avLst/>
          </a:prstGeom>
          <a:solidFill>
            <a:srgbClr val="D8A519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5" name="Rounded Rectangle 24">
            <a:extLst>
              <a:ext uri="{FF2B5EF4-FFF2-40B4-BE49-F238E27FC236}">
                <a16:creationId xmlns:a16="http://schemas.microsoft.com/office/drawing/2014/main" id="{F66F6CC2-663C-0548-8A59-E0B3C21E1DEA}"/>
              </a:ext>
            </a:extLst>
          </p:cNvPr>
          <p:cNvSpPr/>
          <p:nvPr/>
        </p:nvSpPr>
        <p:spPr>
          <a:xfrm>
            <a:off x="14880803" y="4607808"/>
            <a:ext cx="3487413" cy="1108443"/>
          </a:xfrm>
          <a:prstGeom prst="roundRect">
            <a:avLst/>
          </a:prstGeom>
          <a:solidFill>
            <a:srgbClr val="13793C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6" name="Rounded Rectangle 25">
            <a:extLst>
              <a:ext uri="{FF2B5EF4-FFF2-40B4-BE49-F238E27FC236}">
                <a16:creationId xmlns:a16="http://schemas.microsoft.com/office/drawing/2014/main" id="{F8D8C3BA-F37D-8245-8D6A-EA17BC9AC648}"/>
              </a:ext>
            </a:extLst>
          </p:cNvPr>
          <p:cNvSpPr/>
          <p:nvPr/>
        </p:nvSpPr>
        <p:spPr>
          <a:xfrm>
            <a:off x="18972512" y="4607808"/>
            <a:ext cx="3487413" cy="1108443"/>
          </a:xfrm>
          <a:prstGeom prst="roundRect">
            <a:avLst/>
          </a:prstGeom>
          <a:solidFill>
            <a:srgbClr val="781115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2326BC83-6C9A-A043-9C34-70E42CB71F8C}"/>
              </a:ext>
            </a:extLst>
          </p:cNvPr>
          <p:cNvSpPr txBox="1"/>
          <p:nvPr/>
        </p:nvSpPr>
        <p:spPr>
          <a:xfrm>
            <a:off x="3249561" y="4792697"/>
            <a:ext cx="21996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Governance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21F93B70-C990-0048-BA83-FB47E20BA46E}"/>
              </a:ext>
            </a:extLst>
          </p:cNvPr>
          <p:cNvSpPr txBox="1"/>
          <p:nvPr/>
        </p:nvSpPr>
        <p:spPr>
          <a:xfrm>
            <a:off x="7787709" y="4792695"/>
            <a:ext cx="13067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Design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91CDD6C2-D6BC-2048-8B14-074BCB7D8108}"/>
              </a:ext>
            </a:extLst>
          </p:cNvPr>
          <p:cNvSpPr txBox="1"/>
          <p:nvPr/>
        </p:nvSpPr>
        <p:spPr>
          <a:xfrm>
            <a:off x="11199743" y="4803305"/>
            <a:ext cx="26661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Build &amp; Deploy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2DDED45-0B68-5347-807E-70D0CAE408CE}"/>
              </a:ext>
            </a:extLst>
          </p:cNvPr>
          <p:cNvSpPr txBox="1"/>
          <p:nvPr/>
        </p:nvSpPr>
        <p:spPr>
          <a:xfrm>
            <a:off x="15567970" y="4792695"/>
            <a:ext cx="2113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Verification</a:t>
            </a:r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674DD8A7-FC34-5A4F-8F80-5DA3FA61384A}"/>
              </a:ext>
            </a:extLst>
          </p:cNvPr>
          <p:cNvSpPr txBox="1"/>
          <p:nvPr/>
        </p:nvSpPr>
        <p:spPr>
          <a:xfrm>
            <a:off x="19694947" y="4772137"/>
            <a:ext cx="2042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Operations</a:t>
            </a:r>
          </a:p>
        </p:txBody>
      </p:sp>
      <p:cxnSp>
        <p:nvCxnSpPr>
          <p:cNvPr id="212" name="Straight Connector 73">
            <a:extLst>
              <a:ext uri="{FF2B5EF4-FFF2-40B4-BE49-F238E27FC236}">
                <a16:creationId xmlns:a16="http://schemas.microsoft.com/office/drawing/2014/main" id="{BC5FF167-B2C4-B54E-AA0D-76B530575BC4}"/>
              </a:ext>
            </a:extLst>
          </p:cNvPr>
          <p:cNvCxnSpPr/>
          <p:nvPr/>
        </p:nvCxnSpPr>
        <p:spPr>
          <a:xfrm flipH="1">
            <a:off x="4349381" y="4066043"/>
            <a:ext cx="8190976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3" name="Straight Connector 74">
            <a:extLst>
              <a:ext uri="{FF2B5EF4-FFF2-40B4-BE49-F238E27FC236}">
                <a16:creationId xmlns:a16="http://schemas.microsoft.com/office/drawing/2014/main" id="{B88BC5EC-02FF-D94E-B4CF-A9C3D27C5E5D}"/>
              </a:ext>
            </a:extLst>
          </p:cNvPr>
          <p:cNvCxnSpPr/>
          <p:nvPr/>
        </p:nvCxnSpPr>
        <p:spPr>
          <a:xfrm flipH="1">
            <a:off x="8441092" y="4066043"/>
            <a:ext cx="4099267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4" name="Straight Connector 77">
            <a:extLst>
              <a:ext uri="{FF2B5EF4-FFF2-40B4-BE49-F238E27FC236}">
                <a16:creationId xmlns:a16="http://schemas.microsoft.com/office/drawing/2014/main" id="{BC758090-633F-7642-9908-7E4B2793B3E9}"/>
              </a:ext>
            </a:extLst>
          </p:cNvPr>
          <p:cNvCxnSpPr/>
          <p:nvPr/>
        </p:nvCxnSpPr>
        <p:spPr>
          <a:xfrm>
            <a:off x="12540358" y="4066043"/>
            <a:ext cx="8175861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80">
            <a:extLst>
              <a:ext uri="{FF2B5EF4-FFF2-40B4-BE49-F238E27FC236}">
                <a16:creationId xmlns:a16="http://schemas.microsoft.com/office/drawing/2014/main" id="{870057EA-D24B-5D4F-9B29-DCF75BDABF64}"/>
              </a:ext>
            </a:extLst>
          </p:cNvPr>
          <p:cNvCxnSpPr/>
          <p:nvPr/>
        </p:nvCxnSpPr>
        <p:spPr>
          <a:xfrm>
            <a:off x="12540359" y="4066043"/>
            <a:ext cx="4084152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83">
            <a:extLst>
              <a:ext uri="{FF2B5EF4-FFF2-40B4-BE49-F238E27FC236}">
                <a16:creationId xmlns:a16="http://schemas.microsoft.com/office/drawing/2014/main" id="{2FC3F777-580F-EC45-8B55-2B6E28BB9EB7}"/>
              </a:ext>
            </a:extLst>
          </p:cNvPr>
          <p:cNvCxnSpPr/>
          <p:nvPr/>
        </p:nvCxnSpPr>
        <p:spPr>
          <a:xfrm flipH="1">
            <a:off x="12532800" y="4066043"/>
            <a:ext cx="7557" cy="5417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86">
            <a:extLst>
              <a:ext uri="{FF2B5EF4-FFF2-40B4-BE49-F238E27FC236}">
                <a16:creationId xmlns:a16="http://schemas.microsoft.com/office/drawing/2014/main" id="{A47C2163-EE5B-574F-8145-8E8CA24E0704}"/>
              </a:ext>
            </a:extLst>
          </p:cNvPr>
          <p:cNvCxnSpPr/>
          <p:nvPr/>
        </p:nvCxnSpPr>
        <p:spPr>
          <a:xfrm flipV="1">
            <a:off x="4349381" y="5716251"/>
            <a:ext cx="0" cy="40048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8" name="Straight Connector 95">
            <a:extLst>
              <a:ext uri="{FF2B5EF4-FFF2-40B4-BE49-F238E27FC236}">
                <a16:creationId xmlns:a16="http://schemas.microsoft.com/office/drawing/2014/main" id="{6E252A39-316B-1843-8DC7-9980351F09B8}"/>
              </a:ext>
            </a:extLst>
          </p:cNvPr>
          <p:cNvCxnSpPr/>
          <p:nvPr/>
        </p:nvCxnSpPr>
        <p:spPr>
          <a:xfrm flipV="1">
            <a:off x="8441091" y="5716252"/>
            <a:ext cx="0" cy="40048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9" name="Rounded Rectangle 29">
            <a:extLst>
              <a:ext uri="{FF2B5EF4-FFF2-40B4-BE49-F238E27FC236}">
                <a16:creationId xmlns:a16="http://schemas.microsoft.com/office/drawing/2014/main" id="{05131F20-4F7C-AD44-8940-4CF473182914}"/>
              </a:ext>
            </a:extLst>
          </p:cNvPr>
          <p:cNvSpPr/>
          <p:nvPr/>
        </p:nvSpPr>
        <p:spPr>
          <a:xfrm>
            <a:off x="6697384" y="6695320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1" name="Rounded Rectangle 31">
            <a:extLst>
              <a:ext uri="{FF2B5EF4-FFF2-40B4-BE49-F238E27FC236}">
                <a16:creationId xmlns:a16="http://schemas.microsoft.com/office/drawing/2014/main" id="{7CB46646-D589-7C4D-8ACD-BC5A1BB093C7}"/>
              </a:ext>
            </a:extLst>
          </p:cNvPr>
          <p:cNvSpPr/>
          <p:nvPr/>
        </p:nvSpPr>
        <p:spPr>
          <a:xfrm>
            <a:off x="6697384" y="9721123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FE4A4BF-FCA4-9F49-939B-3D79380F2FB8}"/>
              </a:ext>
            </a:extLst>
          </p:cNvPr>
          <p:cNvSpPr txBox="1"/>
          <p:nvPr/>
        </p:nvSpPr>
        <p:spPr>
          <a:xfrm>
            <a:off x="7364511" y="6647547"/>
            <a:ext cx="21531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Threat</a:t>
            </a:r>
            <a:br>
              <a:rPr lang="en-US" sz="3200" dirty="0"/>
            </a:br>
            <a:r>
              <a:rPr lang="en-US" sz="3200" dirty="0"/>
              <a:t>Assessment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47A775BA-C0E8-384C-B7D9-079443ADD7C2}"/>
              </a:ext>
            </a:extLst>
          </p:cNvPr>
          <p:cNvSpPr txBox="1"/>
          <p:nvPr/>
        </p:nvSpPr>
        <p:spPr>
          <a:xfrm>
            <a:off x="7282008" y="9659792"/>
            <a:ext cx="226376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Architecture</a:t>
            </a:r>
          </a:p>
        </p:txBody>
      </p:sp>
      <p:sp>
        <p:nvSpPr>
          <p:cNvPr id="225" name="Rounded Rectangle 26">
            <a:extLst>
              <a:ext uri="{FF2B5EF4-FFF2-40B4-BE49-F238E27FC236}">
                <a16:creationId xmlns:a16="http://schemas.microsoft.com/office/drawing/2014/main" id="{5DDEB50E-12DE-5948-B421-638B262CF784}"/>
              </a:ext>
            </a:extLst>
          </p:cNvPr>
          <p:cNvSpPr/>
          <p:nvPr/>
        </p:nvSpPr>
        <p:spPr>
          <a:xfrm>
            <a:off x="2605675" y="6695320"/>
            <a:ext cx="3487413" cy="1108443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094D7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6" name="Rounded Rectangle 27">
            <a:extLst>
              <a:ext uri="{FF2B5EF4-FFF2-40B4-BE49-F238E27FC236}">
                <a16:creationId xmlns:a16="http://schemas.microsoft.com/office/drawing/2014/main" id="{0521AE2E-16A8-564C-87E6-ABBBF5B219F5}"/>
              </a:ext>
            </a:extLst>
          </p:cNvPr>
          <p:cNvSpPr/>
          <p:nvPr/>
        </p:nvSpPr>
        <p:spPr>
          <a:xfrm>
            <a:off x="2113995" y="8020357"/>
            <a:ext cx="3952846" cy="1485428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567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7" name="Rounded Rectangle 28">
            <a:extLst>
              <a:ext uri="{FF2B5EF4-FFF2-40B4-BE49-F238E27FC236}">
                <a16:creationId xmlns:a16="http://schemas.microsoft.com/office/drawing/2014/main" id="{C500349E-D26A-4045-9FDA-EEFAE631E81A}"/>
              </a:ext>
            </a:extLst>
          </p:cNvPr>
          <p:cNvSpPr/>
          <p:nvPr/>
        </p:nvSpPr>
        <p:spPr>
          <a:xfrm>
            <a:off x="2113995" y="9721125"/>
            <a:ext cx="4005194" cy="1437322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567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A19D7321-D59D-B949-9D37-8649487C7EA5}"/>
              </a:ext>
            </a:extLst>
          </p:cNvPr>
          <p:cNvSpPr txBox="1"/>
          <p:nvPr/>
        </p:nvSpPr>
        <p:spPr>
          <a:xfrm>
            <a:off x="3438719" y="6634448"/>
            <a:ext cx="182133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Strategy </a:t>
            </a:r>
            <a:br>
              <a:rPr lang="en-US" sz="3200" dirty="0"/>
            </a:br>
            <a:r>
              <a:rPr lang="en-US" sz="3200" dirty="0"/>
              <a:t>&amp; Metrics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FCDBDB0F-234F-3E4E-8763-DD2250E0F8A4}"/>
              </a:ext>
            </a:extLst>
          </p:cNvPr>
          <p:cNvSpPr txBox="1"/>
          <p:nvPr/>
        </p:nvSpPr>
        <p:spPr>
          <a:xfrm>
            <a:off x="2967949" y="8179092"/>
            <a:ext cx="2621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Policy &amp; </a:t>
            </a:r>
          </a:p>
          <a:p>
            <a:pPr algn="ctr"/>
            <a:r>
              <a:rPr lang="en-US" sz="3600" dirty="0"/>
              <a:t>Compliance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087338EB-F1D1-8646-8C20-39F35901B96E}"/>
              </a:ext>
            </a:extLst>
          </p:cNvPr>
          <p:cNvSpPr txBox="1"/>
          <p:nvPr/>
        </p:nvSpPr>
        <p:spPr>
          <a:xfrm>
            <a:off x="2654712" y="9876361"/>
            <a:ext cx="28007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Education &amp; </a:t>
            </a:r>
          </a:p>
          <a:p>
            <a:pPr algn="ctr"/>
            <a:r>
              <a:rPr lang="en-US" sz="3600" dirty="0"/>
              <a:t>Guidance</a:t>
            </a:r>
          </a:p>
        </p:txBody>
      </p:sp>
      <p:cxnSp>
        <p:nvCxnSpPr>
          <p:cNvPr id="231" name="Straight Connector 102">
            <a:extLst>
              <a:ext uri="{FF2B5EF4-FFF2-40B4-BE49-F238E27FC236}">
                <a16:creationId xmlns:a16="http://schemas.microsoft.com/office/drawing/2014/main" id="{D282AE66-AED3-8D49-80D7-CE8D8739CD9C}"/>
              </a:ext>
            </a:extLst>
          </p:cNvPr>
          <p:cNvCxnSpPr/>
          <p:nvPr/>
        </p:nvCxnSpPr>
        <p:spPr>
          <a:xfrm flipV="1">
            <a:off x="16624509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2" name="Straight Connector 104">
            <a:extLst>
              <a:ext uri="{FF2B5EF4-FFF2-40B4-BE49-F238E27FC236}">
                <a16:creationId xmlns:a16="http://schemas.microsoft.com/office/drawing/2014/main" id="{4567537F-6597-004F-9F35-0198016AAEDC}"/>
              </a:ext>
            </a:extLst>
          </p:cNvPr>
          <p:cNvCxnSpPr/>
          <p:nvPr/>
        </p:nvCxnSpPr>
        <p:spPr>
          <a:xfrm flipV="1">
            <a:off x="20716219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3" name="Rounded Rectangle 38">
            <a:extLst>
              <a:ext uri="{FF2B5EF4-FFF2-40B4-BE49-F238E27FC236}">
                <a16:creationId xmlns:a16="http://schemas.microsoft.com/office/drawing/2014/main" id="{12CBC1D5-6BF9-B94E-9594-566F4C14EB03}"/>
              </a:ext>
            </a:extLst>
          </p:cNvPr>
          <p:cNvSpPr/>
          <p:nvPr/>
        </p:nvSpPr>
        <p:spPr>
          <a:xfrm>
            <a:off x="18972512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4" name="Rounded Rectangle 39">
            <a:extLst>
              <a:ext uri="{FF2B5EF4-FFF2-40B4-BE49-F238E27FC236}">
                <a16:creationId xmlns:a16="http://schemas.microsoft.com/office/drawing/2014/main" id="{12E44C27-3B70-0441-8351-BC52D67092E6}"/>
              </a:ext>
            </a:extLst>
          </p:cNvPr>
          <p:cNvSpPr/>
          <p:nvPr/>
        </p:nvSpPr>
        <p:spPr>
          <a:xfrm>
            <a:off x="18972512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5" name="Rounded Rectangle 40">
            <a:extLst>
              <a:ext uri="{FF2B5EF4-FFF2-40B4-BE49-F238E27FC236}">
                <a16:creationId xmlns:a16="http://schemas.microsoft.com/office/drawing/2014/main" id="{B82D7123-90B4-5447-8D1B-17CC2FBB47B9}"/>
              </a:ext>
            </a:extLst>
          </p:cNvPr>
          <p:cNvSpPr/>
          <p:nvPr/>
        </p:nvSpPr>
        <p:spPr>
          <a:xfrm>
            <a:off x="18982848" y="9591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81115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040AE315-B2B3-7D40-9AB5-252CB191F179}"/>
              </a:ext>
            </a:extLst>
          </p:cNvPr>
          <p:cNvSpPr txBox="1"/>
          <p:nvPr/>
        </p:nvSpPr>
        <p:spPr>
          <a:xfrm>
            <a:off x="19432928" y="6612491"/>
            <a:ext cx="243047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Incident</a:t>
            </a:r>
            <a:br>
              <a:rPr lang="en-US" sz="3200" dirty="0"/>
            </a:br>
            <a:r>
              <a:rPr lang="en-US" sz="3200" dirty="0"/>
              <a:t>Management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A23F8526-DBBC-2649-8668-8DD7143D55A8}"/>
              </a:ext>
            </a:extLst>
          </p:cNvPr>
          <p:cNvSpPr txBox="1"/>
          <p:nvPr/>
        </p:nvSpPr>
        <p:spPr>
          <a:xfrm>
            <a:off x="19476210" y="8085558"/>
            <a:ext cx="234391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Environment</a:t>
            </a:r>
          </a:p>
          <a:p>
            <a:pPr algn="ctr"/>
            <a:r>
              <a:rPr lang="en-US" sz="3200" dirty="0"/>
              <a:t>Hardening</a:t>
            </a: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9F2561A3-31B3-A148-9DB7-C965476F6BCA}"/>
              </a:ext>
            </a:extLst>
          </p:cNvPr>
          <p:cNvSpPr txBox="1"/>
          <p:nvPr/>
        </p:nvSpPr>
        <p:spPr>
          <a:xfrm>
            <a:off x="19587652" y="9543248"/>
            <a:ext cx="219964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Operational</a:t>
            </a:r>
          </a:p>
          <a:p>
            <a:pPr algn="ctr"/>
            <a:r>
              <a:rPr lang="en-US" sz="3200" dirty="0"/>
              <a:t>Enablement</a:t>
            </a:r>
          </a:p>
        </p:txBody>
      </p:sp>
      <p:sp>
        <p:nvSpPr>
          <p:cNvPr id="239" name="Rounded Rectangle 35">
            <a:extLst>
              <a:ext uri="{FF2B5EF4-FFF2-40B4-BE49-F238E27FC236}">
                <a16:creationId xmlns:a16="http://schemas.microsoft.com/office/drawing/2014/main" id="{004726FF-CDDC-414D-9C19-3ABB1859A185}"/>
              </a:ext>
            </a:extLst>
          </p:cNvPr>
          <p:cNvSpPr/>
          <p:nvPr/>
        </p:nvSpPr>
        <p:spPr>
          <a:xfrm>
            <a:off x="14880803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0" name="Rounded Rectangle 36">
            <a:extLst>
              <a:ext uri="{FF2B5EF4-FFF2-40B4-BE49-F238E27FC236}">
                <a16:creationId xmlns:a16="http://schemas.microsoft.com/office/drawing/2014/main" id="{7E2EA757-842D-354F-B6ED-98DDD1EB0BE0}"/>
              </a:ext>
            </a:extLst>
          </p:cNvPr>
          <p:cNvSpPr/>
          <p:nvPr/>
        </p:nvSpPr>
        <p:spPr>
          <a:xfrm>
            <a:off x="14880803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1" name="Rounded Rectangle 37">
            <a:extLst>
              <a:ext uri="{FF2B5EF4-FFF2-40B4-BE49-F238E27FC236}">
                <a16:creationId xmlns:a16="http://schemas.microsoft.com/office/drawing/2014/main" id="{58F0E3F1-2C8F-D441-810A-79124A240FC7}"/>
              </a:ext>
            </a:extLst>
          </p:cNvPr>
          <p:cNvSpPr/>
          <p:nvPr/>
        </p:nvSpPr>
        <p:spPr>
          <a:xfrm>
            <a:off x="14880803" y="9646472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13793C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A45372E1-FE6D-6C4E-913D-BC1E7C464B1A}"/>
              </a:ext>
            </a:extLst>
          </p:cNvPr>
          <p:cNvSpPr txBox="1"/>
          <p:nvPr/>
        </p:nvSpPr>
        <p:spPr>
          <a:xfrm>
            <a:off x="15790859" y="6612491"/>
            <a:ext cx="15311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Design</a:t>
            </a:r>
            <a:br>
              <a:rPr lang="en-US" sz="3200" dirty="0"/>
            </a:br>
            <a:r>
              <a:rPr lang="en-US" sz="3200" dirty="0"/>
              <a:t>Analysis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8C370AC6-A3AA-444B-A7EA-51A4EC707FC3}"/>
              </a:ext>
            </a:extLst>
          </p:cNvPr>
          <p:cNvSpPr txBox="1"/>
          <p:nvPr/>
        </p:nvSpPr>
        <p:spPr>
          <a:xfrm>
            <a:off x="15115992" y="8085558"/>
            <a:ext cx="288091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Implementation</a:t>
            </a:r>
          </a:p>
          <a:p>
            <a:pPr algn="ctr"/>
            <a:r>
              <a:rPr lang="en-US" sz="3200" dirty="0"/>
              <a:t>Review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BC0E1BBA-6BFF-3C4B-A93B-6FD7D2BD3D9A}"/>
              </a:ext>
            </a:extLst>
          </p:cNvPr>
          <p:cNvSpPr txBox="1"/>
          <p:nvPr/>
        </p:nvSpPr>
        <p:spPr>
          <a:xfrm>
            <a:off x="15862579" y="9563838"/>
            <a:ext cx="152798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Security</a:t>
            </a:r>
          </a:p>
          <a:p>
            <a:pPr algn="ctr"/>
            <a:r>
              <a:rPr lang="en-US" sz="3200" dirty="0"/>
              <a:t>Testing</a:t>
            </a:r>
          </a:p>
        </p:txBody>
      </p:sp>
      <p:cxnSp>
        <p:nvCxnSpPr>
          <p:cNvPr id="245" name="Straight Connector 108">
            <a:extLst>
              <a:ext uri="{FF2B5EF4-FFF2-40B4-BE49-F238E27FC236}">
                <a16:creationId xmlns:a16="http://schemas.microsoft.com/office/drawing/2014/main" id="{D52EE45D-FADA-9345-B55D-3E8959D35161}"/>
              </a:ext>
            </a:extLst>
          </p:cNvPr>
          <p:cNvCxnSpPr/>
          <p:nvPr/>
        </p:nvCxnSpPr>
        <p:spPr>
          <a:xfrm flipV="1">
            <a:off x="12532800" y="5716252"/>
            <a:ext cx="0" cy="39302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6" name="Rounded Rectangle 32">
            <a:extLst>
              <a:ext uri="{FF2B5EF4-FFF2-40B4-BE49-F238E27FC236}">
                <a16:creationId xmlns:a16="http://schemas.microsoft.com/office/drawing/2014/main" id="{35E60101-27AB-664F-9EEE-3D1B7AB0C695}"/>
              </a:ext>
            </a:extLst>
          </p:cNvPr>
          <p:cNvSpPr/>
          <p:nvPr/>
        </p:nvSpPr>
        <p:spPr>
          <a:xfrm>
            <a:off x="10789094" y="6649261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7" name="Rounded Rectangle 33">
            <a:extLst>
              <a:ext uri="{FF2B5EF4-FFF2-40B4-BE49-F238E27FC236}">
                <a16:creationId xmlns:a16="http://schemas.microsoft.com/office/drawing/2014/main" id="{9B1BBF02-2773-804D-8989-E702B11DF8FA}"/>
              </a:ext>
            </a:extLst>
          </p:cNvPr>
          <p:cNvSpPr/>
          <p:nvPr/>
        </p:nvSpPr>
        <p:spPr>
          <a:xfrm>
            <a:off x="10789094" y="8147867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8" name="Rounded Rectangle 34">
            <a:extLst>
              <a:ext uri="{FF2B5EF4-FFF2-40B4-BE49-F238E27FC236}">
                <a16:creationId xmlns:a16="http://schemas.microsoft.com/office/drawing/2014/main" id="{788BEBB8-CF00-914B-B025-C8B7E0F893B7}"/>
              </a:ext>
            </a:extLst>
          </p:cNvPr>
          <p:cNvSpPr/>
          <p:nvPr/>
        </p:nvSpPr>
        <p:spPr>
          <a:xfrm>
            <a:off x="10724686" y="9587569"/>
            <a:ext cx="3768287" cy="1511975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D8A519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7190682C-207B-1E47-A760-2F925AB51555}"/>
              </a:ext>
            </a:extLst>
          </p:cNvPr>
          <p:cNvSpPr txBox="1"/>
          <p:nvPr/>
        </p:nvSpPr>
        <p:spPr>
          <a:xfrm>
            <a:off x="11811069" y="6612491"/>
            <a:ext cx="13131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Build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3F4045C7-8EAE-1049-BE3D-FD31EF1AE7F2}"/>
              </a:ext>
            </a:extLst>
          </p:cNvPr>
          <p:cNvSpPr txBox="1"/>
          <p:nvPr/>
        </p:nvSpPr>
        <p:spPr>
          <a:xfrm>
            <a:off x="11346997" y="8085558"/>
            <a:ext cx="22413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Secure</a:t>
            </a:r>
          </a:p>
          <a:p>
            <a:pPr algn="ctr"/>
            <a:r>
              <a:rPr lang="en-US" sz="3200" dirty="0"/>
              <a:t>Deployment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AEEAD1E7-253A-6B43-A8AE-D33011A2ACEF}"/>
              </a:ext>
            </a:extLst>
          </p:cNvPr>
          <p:cNvSpPr txBox="1"/>
          <p:nvPr/>
        </p:nvSpPr>
        <p:spPr>
          <a:xfrm>
            <a:off x="11107787" y="9725570"/>
            <a:ext cx="28777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Defect</a:t>
            </a:r>
          </a:p>
          <a:p>
            <a:pPr algn="ctr"/>
            <a:r>
              <a:rPr lang="en-US" sz="3600" dirty="0"/>
              <a:t>Management</a:t>
            </a: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AA2638E0-3778-534B-AE1D-C7E2220D9348}"/>
              </a:ext>
            </a:extLst>
          </p:cNvPr>
          <p:cNvSpPr txBox="1"/>
          <p:nvPr/>
        </p:nvSpPr>
        <p:spPr>
          <a:xfrm>
            <a:off x="691418" y="4575078"/>
            <a:ext cx="16946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tx1"/>
                </a:solidFill>
              </a:rPr>
              <a:t>Business </a:t>
            </a:r>
          </a:p>
          <a:p>
            <a:pPr algn="ctr"/>
            <a:r>
              <a:rPr lang="en-US" sz="3200" i="1" dirty="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0006B2ED-2271-DD43-AF3F-4BC31CCF8CDB}"/>
              </a:ext>
            </a:extLst>
          </p:cNvPr>
          <p:cNvSpPr txBox="1"/>
          <p:nvPr/>
        </p:nvSpPr>
        <p:spPr>
          <a:xfrm>
            <a:off x="693058" y="6608334"/>
            <a:ext cx="168026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tx1"/>
                </a:solidFill>
              </a:rPr>
              <a:t>Security </a:t>
            </a:r>
          </a:p>
          <a:p>
            <a:pPr algn="ctr"/>
            <a:r>
              <a:rPr lang="en-US" sz="3200" i="1" dirty="0">
                <a:solidFill>
                  <a:schemeClr val="tx1"/>
                </a:solidFill>
              </a:rPr>
              <a:t>Practices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413657" y="2677083"/>
            <a:ext cx="23970343" cy="5268553"/>
          </a:xfrm>
          <a:prstGeom prst="rect">
            <a:avLst/>
          </a:prstGeom>
          <a:solidFill>
            <a:schemeClr val="bg1">
              <a:alpha val="76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1" name="Прямоугольник 60"/>
          <p:cNvSpPr/>
          <p:nvPr/>
        </p:nvSpPr>
        <p:spPr>
          <a:xfrm>
            <a:off x="14734827" y="7945636"/>
            <a:ext cx="8680344" cy="3772547"/>
          </a:xfrm>
          <a:prstGeom prst="rect">
            <a:avLst/>
          </a:prstGeom>
          <a:solidFill>
            <a:schemeClr val="bg1">
              <a:alpha val="76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2" name="Прямоугольник 61"/>
          <p:cNvSpPr/>
          <p:nvPr/>
        </p:nvSpPr>
        <p:spPr>
          <a:xfrm>
            <a:off x="10712043" y="7913386"/>
            <a:ext cx="4032642" cy="1384484"/>
          </a:xfrm>
          <a:prstGeom prst="rect">
            <a:avLst/>
          </a:prstGeom>
          <a:solidFill>
            <a:schemeClr val="bg1">
              <a:alpha val="76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4" name="Rounded Rectangle 30">
            <a:extLst>
              <a:ext uri="{FF2B5EF4-FFF2-40B4-BE49-F238E27FC236}">
                <a16:creationId xmlns:a16="http://schemas.microsoft.com/office/drawing/2014/main" id="{561E2020-7CDB-DF48-B0AA-714CE6A247F9}"/>
              </a:ext>
            </a:extLst>
          </p:cNvPr>
          <p:cNvSpPr/>
          <p:nvPr/>
        </p:nvSpPr>
        <p:spPr>
          <a:xfrm>
            <a:off x="6697385" y="8277553"/>
            <a:ext cx="3487413" cy="1108443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773A18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FBDECBFC-0995-AC4C-84AE-BB376625E949}"/>
              </a:ext>
            </a:extLst>
          </p:cNvPr>
          <p:cNvSpPr txBox="1"/>
          <p:nvPr/>
        </p:nvSpPr>
        <p:spPr>
          <a:xfrm>
            <a:off x="6970611" y="8339081"/>
            <a:ext cx="30369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Security</a:t>
            </a:r>
          </a:p>
          <a:p>
            <a:pPr algn="ctr"/>
            <a:r>
              <a:rPr lang="en-US" sz="3200" dirty="0"/>
              <a:t>Requirements</a:t>
            </a:r>
          </a:p>
        </p:txBody>
      </p:sp>
      <p:sp>
        <p:nvSpPr>
          <p:cNvPr id="63" name="Прямоугольник 62"/>
          <p:cNvSpPr/>
          <p:nvPr/>
        </p:nvSpPr>
        <p:spPr>
          <a:xfrm>
            <a:off x="6361044" y="7993409"/>
            <a:ext cx="3937162" cy="3107603"/>
          </a:xfrm>
          <a:prstGeom prst="rect">
            <a:avLst/>
          </a:prstGeom>
          <a:solidFill>
            <a:schemeClr val="bg1">
              <a:alpha val="76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8864739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 err="1"/>
              <a:t>Онбординг</a:t>
            </a:r>
            <a:r>
              <a:rPr lang="ru-RU" dirty="0"/>
              <a:t> новых сотрудников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3550508" y="3680541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en-US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9E6686F2-9CDE-8444-A0FC-D83BAAF06B72}"/>
              </a:ext>
            </a:extLst>
          </p:cNvPr>
          <p:cNvSpPr txBox="1"/>
          <p:nvPr/>
        </p:nvSpPr>
        <p:spPr>
          <a:xfrm>
            <a:off x="4167142" y="3294671"/>
            <a:ext cx="20617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Аналитики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138" name="Ромб 137">
            <a:extLst>
              <a:ext uri="{FF2B5EF4-FFF2-40B4-BE49-F238E27FC236}">
                <a16:creationId xmlns:a16="http://schemas.microsoft.com/office/drawing/2014/main" id="{B82E8D22-659F-A64B-B114-CE88398E5E46}"/>
              </a:ext>
            </a:extLst>
          </p:cNvPr>
          <p:cNvSpPr/>
          <p:nvPr/>
        </p:nvSpPr>
        <p:spPr>
          <a:xfrm>
            <a:off x="10406669" y="9214488"/>
            <a:ext cx="3913976" cy="1953913"/>
          </a:xfrm>
          <a:prstGeom prst="diamond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olidFill>
                <a:schemeClr val="lt1"/>
              </a:solidFill>
              <a:sym typeface="Helvetica Neue Medium"/>
            </a:endParaRPr>
          </a:p>
        </p:txBody>
      </p:sp>
      <p:sp>
        <p:nvSpPr>
          <p:cNvPr id="140" name="Овал 139">
            <a:extLst>
              <a:ext uri="{FF2B5EF4-FFF2-40B4-BE49-F238E27FC236}">
                <a16:creationId xmlns:a16="http://schemas.microsoft.com/office/drawing/2014/main" id="{970EE37C-7C78-474D-AF1E-1106CDF01651}"/>
              </a:ext>
            </a:extLst>
          </p:cNvPr>
          <p:cNvSpPr/>
          <p:nvPr/>
        </p:nvSpPr>
        <p:spPr>
          <a:xfrm>
            <a:off x="6581702" y="10959752"/>
            <a:ext cx="2942472" cy="1731169"/>
          </a:xfrm>
          <a:prstGeom prst="ellipse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 dirty="0">
              <a:solidFill>
                <a:schemeClr val="lt1"/>
              </a:solidFill>
              <a:sym typeface="Helvetica Neue Medium"/>
            </a:endParaRPr>
          </a:p>
        </p:txBody>
      </p:sp>
      <p:sp>
        <p:nvSpPr>
          <p:cNvPr id="158" name="Скругленный прямоугольник 157">
            <a:extLst>
              <a:ext uri="{FF2B5EF4-FFF2-40B4-BE49-F238E27FC236}">
                <a16:creationId xmlns:a16="http://schemas.microsoft.com/office/drawing/2014/main" id="{2438D1FE-4EA5-3640-BC05-BE104FF96B20}"/>
              </a:ext>
            </a:extLst>
          </p:cNvPr>
          <p:cNvSpPr/>
          <p:nvPr/>
        </p:nvSpPr>
        <p:spPr>
          <a:xfrm>
            <a:off x="3523624" y="3053833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sp>
        <p:nvSpPr>
          <p:cNvPr id="163" name="Скругленный прямоугольник 162">
            <a:extLst>
              <a:ext uri="{FF2B5EF4-FFF2-40B4-BE49-F238E27FC236}">
                <a16:creationId xmlns:a16="http://schemas.microsoft.com/office/drawing/2014/main" id="{C1B47D54-463E-8548-AB03-98292F1C6D7E}"/>
              </a:ext>
            </a:extLst>
          </p:cNvPr>
          <p:cNvSpPr/>
          <p:nvPr/>
        </p:nvSpPr>
        <p:spPr>
          <a:xfrm>
            <a:off x="8197106" y="3029092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sp>
        <p:nvSpPr>
          <p:cNvPr id="164" name="Скругленный прямоугольник 163">
            <a:extLst>
              <a:ext uri="{FF2B5EF4-FFF2-40B4-BE49-F238E27FC236}">
                <a16:creationId xmlns:a16="http://schemas.microsoft.com/office/drawing/2014/main" id="{AEA78DD0-4C8F-4444-B109-BB3C99043E76}"/>
              </a:ext>
            </a:extLst>
          </p:cNvPr>
          <p:cNvSpPr/>
          <p:nvPr/>
        </p:nvSpPr>
        <p:spPr>
          <a:xfrm>
            <a:off x="12870589" y="3028768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sp>
        <p:nvSpPr>
          <p:cNvPr id="165" name="Скругленный прямоугольник 164">
            <a:extLst>
              <a:ext uri="{FF2B5EF4-FFF2-40B4-BE49-F238E27FC236}">
                <a16:creationId xmlns:a16="http://schemas.microsoft.com/office/drawing/2014/main" id="{311E8972-5328-EE40-B3CE-CD1E58C51457}"/>
              </a:ext>
            </a:extLst>
          </p:cNvPr>
          <p:cNvSpPr/>
          <p:nvPr/>
        </p:nvSpPr>
        <p:spPr>
          <a:xfrm>
            <a:off x="17488703" y="3025293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olidFill>
                <a:sysClr val="windowText" lastClr="000000"/>
              </a:solidFill>
              <a:sym typeface="Helvetica Neue Medium"/>
            </a:endParaRPr>
          </a:p>
        </p:txBody>
      </p:sp>
      <p:sp>
        <p:nvSpPr>
          <p:cNvPr id="166" name="Скругленный прямоугольник 165">
            <a:extLst>
              <a:ext uri="{FF2B5EF4-FFF2-40B4-BE49-F238E27FC236}">
                <a16:creationId xmlns:a16="http://schemas.microsoft.com/office/drawing/2014/main" id="{7AE3FF4C-C3D7-DB42-AD31-1ADF57010417}"/>
              </a:ext>
            </a:extLst>
          </p:cNvPr>
          <p:cNvSpPr/>
          <p:nvPr/>
        </p:nvSpPr>
        <p:spPr>
          <a:xfrm>
            <a:off x="10664609" y="5329602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sp>
        <p:nvSpPr>
          <p:cNvPr id="167" name="Скругленный прямоугольник 166">
            <a:extLst>
              <a:ext uri="{FF2B5EF4-FFF2-40B4-BE49-F238E27FC236}">
                <a16:creationId xmlns:a16="http://schemas.microsoft.com/office/drawing/2014/main" id="{2E78FF7B-4BC3-2742-810D-4284AD5F478C}"/>
              </a:ext>
            </a:extLst>
          </p:cNvPr>
          <p:cNvSpPr/>
          <p:nvPr/>
        </p:nvSpPr>
        <p:spPr>
          <a:xfrm>
            <a:off x="10664609" y="7272045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 dirty="0">
              <a:sym typeface="Helvetica Neue Medium"/>
            </a:endParaRPr>
          </a:p>
        </p:txBody>
      </p:sp>
      <p:sp>
        <p:nvSpPr>
          <p:cNvPr id="168" name="Скругленный прямоугольник 167">
            <a:extLst>
              <a:ext uri="{FF2B5EF4-FFF2-40B4-BE49-F238E27FC236}">
                <a16:creationId xmlns:a16="http://schemas.microsoft.com/office/drawing/2014/main" id="{CC2D7729-DB3B-7A45-A690-016E1D9F7ABF}"/>
              </a:ext>
            </a:extLst>
          </p:cNvPr>
          <p:cNvSpPr/>
          <p:nvPr/>
        </p:nvSpPr>
        <p:spPr>
          <a:xfrm>
            <a:off x="14961040" y="11023893"/>
            <a:ext cx="3398095" cy="1119167"/>
          </a:xfrm>
          <a:prstGeom prst="roundRect">
            <a:avLst/>
          </a:prstGeom>
          <a:noFill/>
          <a:ln>
            <a:noFill/>
          </a:ln>
          <a:effectLst>
            <a:glow>
              <a:srgbClr val="005678"/>
            </a:glow>
          </a:effectLst>
          <a:scene3d>
            <a:camera prst="orthographicFront"/>
            <a:lightRig rig="threePt" dir="t"/>
          </a:scene3d>
          <a:sp3d contourW="127000">
            <a:contourClr>
              <a:srgbClr val="FFE139"/>
            </a:contourClr>
          </a:sp3d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sz="8000">
              <a:sym typeface="Helvetica Neue Medium"/>
            </a:endParaRPr>
          </a:p>
        </p:txBody>
      </p:sp>
      <p:cxnSp>
        <p:nvCxnSpPr>
          <p:cNvPr id="149" name="Соединительная линия уступом 148">
            <a:extLst>
              <a:ext uri="{FF2B5EF4-FFF2-40B4-BE49-F238E27FC236}">
                <a16:creationId xmlns:a16="http://schemas.microsoft.com/office/drawing/2014/main" id="{0D894F4E-AC76-664E-AECA-0C8FBF04FA28}"/>
              </a:ext>
            </a:extLst>
          </p:cNvPr>
          <p:cNvCxnSpPr>
            <a:cxnSpLocks/>
            <a:stCxn id="158" idx="2"/>
            <a:endCxn id="166" idx="0"/>
          </p:cNvCxnSpPr>
          <p:nvPr/>
        </p:nvCxnSpPr>
        <p:spPr>
          <a:xfrm rot="16200000" flipH="1">
            <a:off x="8214863" y="1180808"/>
            <a:ext cx="1156602" cy="7140985"/>
          </a:xfrm>
          <a:prstGeom prst="bentConnector3">
            <a:avLst>
              <a:gd name="adj1" fmla="val 36165"/>
            </a:avLst>
          </a:prstGeom>
          <a:noFill/>
          <a:ln w="101600" cap="rnd">
            <a:solidFill>
              <a:srgbClr val="000000">
                <a:alpha val="36000"/>
              </a:srgbClr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3" name="Прямая со стрелкой 182">
            <a:extLst>
              <a:ext uri="{FF2B5EF4-FFF2-40B4-BE49-F238E27FC236}">
                <a16:creationId xmlns:a16="http://schemas.microsoft.com/office/drawing/2014/main" id="{BD5B73EC-DF2E-6B42-80C2-8FE890070436}"/>
              </a:ext>
            </a:extLst>
          </p:cNvPr>
          <p:cNvCxnSpPr>
            <a:cxnSpLocks/>
            <a:stCxn id="166" idx="2"/>
            <a:endCxn id="167" idx="0"/>
          </p:cNvCxnSpPr>
          <p:nvPr/>
        </p:nvCxnSpPr>
        <p:spPr>
          <a:xfrm>
            <a:off x="12363657" y="6448769"/>
            <a:ext cx="0" cy="823276"/>
          </a:xfrm>
          <a:prstGeom prst="straightConnector1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2" name="Прямая со стрелкой 191">
            <a:extLst>
              <a:ext uri="{FF2B5EF4-FFF2-40B4-BE49-F238E27FC236}">
                <a16:creationId xmlns:a16="http://schemas.microsoft.com/office/drawing/2014/main" id="{AE3FE0EC-691C-0D42-802B-53A2AC8969DE}"/>
              </a:ext>
            </a:extLst>
          </p:cNvPr>
          <p:cNvCxnSpPr>
            <a:cxnSpLocks/>
            <a:stCxn id="167" idx="2"/>
            <a:endCxn id="138" idx="0"/>
          </p:cNvCxnSpPr>
          <p:nvPr/>
        </p:nvCxnSpPr>
        <p:spPr>
          <a:xfrm>
            <a:off x="12363657" y="8391212"/>
            <a:ext cx="0" cy="823276"/>
          </a:xfrm>
          <a:prstGeom prst="straightConnector1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7" name="Соединительная линия уступом 206">
            <a:extLst>
              <a:ext uri="{FF2B5EF4-FFF2-40B4-BE49-F238E27FC236}">
                <a16:creationId xmlns:a16="http://schemas.microsoft.com/office/drawing/2014/main" id="{ED64C16C-970C-BD47-9B1D-3DF0D74774B5}"/>
              </a:ext>
            </a:extLst>
          </p:cNvPr>
          <p:cNvCxnSpPr>
            <a:cxnSpLocks/>
            <a:stCxn id="138" idx="1"/>
          </p:cNvCxnSpPr>
          <p:nvPr/>
        </p:nvCxnSpPr>
        <p:spPr>
          <a:xfrm rot="10800000" flipV="1">
            <a:off x="8059661" y="10191444"/>
            <a:ext cx="2347009" cy="912815"/>
          </a:xfrm>
          <a:prstGeom prst="bentConnector2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2" name="Соединительная линия уступом 211">
            <a:extLst>
              <a:ext uri="{FF2B5EF4-FFF2-40B4-BE49-F238E27FC236}">
                <a16:creationId xmlns:a16="http://schemas.microsoft.com/office/drawing/2014/main" id="{AE5C19C5-5063-3B46-AD73-F26E11241394}"/>
              </a:ext>
            </a:extLst>
          </p:cNvPr>
          <p:cNvCxnSpPr>
            <a:cxnSpLocks/>
            <a:stCxn id="138" idx="3"/>
          </p:cNvCxnSpPr>
          <p:nvPr/>
        </p:nvCxnSpPr>
        <p:spPr>
          <a:xfrm>
            <a:off x="14320645" y="10191445"/>
            <a:ext cx="2346165" cy="976956"/>
          </a:xfrm>
          <a:prstGeom prst="bentConnector2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5" name="Соединительная линия уступом 214">
            <a:extLst>
              <a:ext uri="{FF2B5EF4-FFF2-40B4-BE49-F238E27FC236}">
                <a16:creationId xmlns:a16="http://schemas.microsoft.com/office/drawing/2014/main" id="{373C7F3F-F10F-444E-86E6-95A11FFE1739}"/>
              </a:ext>
            </a:extLst>
          </p:cNvPr>
          <p:cNvCxnSpPr>
            <a:cxnSpLocks/>
            <a:stCxn id="168" idx="2"/>
            <a:endCxn id="167" idx="3"/>
          </p:cNvCxnSpPr>
          <p:nvPr/>
        </p:nvCxnSpPr>
        <p:spPr>
          <a:xfrm rot="5400000" flipH="1">
            <a:off x="13205680" y="8688653"/>
            <a:ext cx="4311431" cy="2597384"/>
          </a:xfrm>
          <a:prstGeom prst="bentConnector4">
            <a:avLst>
              <a:gd name="adj1" fmla="val -17617"/>
              <a:gd name="adj2" fmla="val -86503"/>
            </a:avLst>
          </a:prstGeom>
          <a:noFill/>
          <a:ln w="101600" cap="rnd">
            <a:solidFill>
              <a:srgbClr val="000000">
                <a:alpha val="36000"/>
              </a:srgbClr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0" name="TextBox 219">
            <a:extLst>
              <a:ext uri="{FF2B5EF4-FFF2-40B4-BE49-F238E27FC236}">
                <a16:creationId xmlns:a16="http://schemas.microsoft.com/office/drawing/2014/main" id="{36B9BB12-2FCE-CD40-A355-2BDF6F808005}"/>
              </a:ext>
            </a:extLst>
          </p:cNvPr>
          <p:cNvSpPr txBox="1"/>
          <p:nvPr/>
        </p:nvSpPr>
        <p:spPr>
          <a:xfrm>
            <a:off x="8492774" y="3281268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Разработчики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25057995-D1DC-0C41-BBE3-2693E4DB2775}"/>
              </a:ext>
            </a:extLst>
          </p:cNvPr>
          <p:cNvSpPr txBox="1"/>
          <p:nvPr/>
        </p:nvSpPr>
        <p:spPr>
          <a:xfrm>
            <a:off x="13166257" y="3283271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QA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99C61932-00EA-BD4A-A223-C368FE4C2AA6}"/>
              </a:ext>
            </a:extLst>
          </p:cNvPr>
          <p:cNvSpPr txBox="1"/>
          <p:nvPr/>
        </p:nvSpPr>
        <p:spPr>
          <a:xfrm>
            <a:off x="17784371" y="3292488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DevOps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1906BF53-D784-9044-988D-31012B273DE2}"/>
              </a:ext>
            </a:extLst>
          </p:cNvPr>
          <p:cNvSpPr txBox="1"/>
          <p:nvPr/>
        </p:nvSpPr>
        <p:spPr>
          <a:xfrm>
            <a:off x="10800666" y="5305231"/>
            <a:ext cx="31293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Интерактивное обучение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32CA9200-C0D9-664D-B043-B97FC9A7EDD5}"/>
              </a:ext>
            </a:extLst>
          </p:cNvPr>
          <p:cNvSpPr txBox="1"/>
          <p:nvPr/>
        </p:nvSpPr>
        <p:spPr>
          <a:xfrm>
            <a:off x="10894553" y="7538172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Тест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D8B388FF-DF03-CD4E-8288-86E49EB5555D}"/>
              </a:ext>
            </a:extLst>
          </p:cNvPr>
          <p:cNvSpPr txBox="1"/>
          <p:nvPr/>
        </p:nvSpPr>
        <p:spPr>
          <a:xfrm>
            <a:off x="10969815" y="9865937"/>
            <a:ext cx="2787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Прошел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ru-RU" sz="3200" dirty="0">
                <a:solidFill>
                  <a:schemeClr val="tx1"/>
                </a:solidFill>
              </a:rPr>
              <a:t>тест?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143DFA2-95D6-DB48-AADB-E2C6761FCE8E}"/>
              </a:ext>
            </a:extLst>
          </p:cNvPr>
          <p:cNvSpPr txBox="1"/>
          <p:nvPr/>
        </p:nvSpPr>
        <p:spPr>
          <a:xfrm>
            <a:off x="6637742" y="11448193"/>
            <a:ext cx="28067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Молодец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11669967-6A14-6449-9D83-ECF9E77BEC65}"/>
              </a:ext>
            </a:extLst>
          </p:cNvPr>
          <p:cNvSpPr txBox="1"/>
          <p:nvPr/>
        </p:nvSpPr>
        <p:spPr>
          <a:xfrm>
            <a:off x="15256708" y="11026118"/>
            <a:ext cx="28067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tx1"/>
                </a:solidFill>
              </a:rPr>
              <a:t>Оффлайн обучение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230" name="Прямая соединительная линия 229">
            <a:extLst>
              <a:ext uri="{FF2B5EF4-FFF2-40B4-BE49-F238E27FC236}">
                <a16:creationId xmlns:a16="http://schemas.microsoft.com/office/drawing/2014/main" id="{F6EE6B5C-7340-7448-9441-7B1F7ED2C273}"/>
              </a:ext>
            </a:extLst>
          </p:cNvPr>
          <p:cNvCxnSpPr>
            <a:cxnSpLocks/>
            <a:stCxn id="163" idx="2"/>
          </p:cNvCxnSpPr>
          <p:nvPr/>
        </p:nvCxnSpPr>
        <p:spPr>
          <a:xfrm>
            <a:off x="9896154" y="4148259"/>
            <a:ext cx="0" cy="419578"/>
          </a:xfrm>
          <a:prstGeom prst="line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5" name="Соединительная линия уступом 234">
            <a:extLst>
              <a:ext uri="{FF2B5EF4-FFF2-40B4-BE49-F238E27FC236}">
                <a16:creationId xmlns:a16="http://schemas.microsoft.com/office/drawing/2014/main" id="{7DADB8CD-F4B1-F149-AA3E-192CA71D7A9B}"/>
              </a:ext>
            </a:extLst>
          </p:cNvPr>
          <p:cNvCxnSpPr>
            <a:cxnSpLocks/>
            <a:stCxn id="165" idx="2"/>
          </p:cNvCxnSpPr>
          <p:nvPr/>
        </p:nvCxnSpPr>
        <p:spPr>
          <a:xfrm rot="5400000">
            <a:off x="15556548" y="978453"/>
            <a:ext cx="465196" cy="6797210"/>
          </a:xfrm>
          <a:prstGeom prst="bentConnector2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8" name="Прямая соединительная линия 237">
            <a:extLst>
              <a:ext uri="{FF2B5EF4-FFF2-40B4-BE49-F238E27FC236}">
                <a16:creationId xmlns:a16="http://schemas.microsoft.com/office/drawing/2014/main" id="{C355B0A1-127A-8F45-80B0-E4792DF9BF9F}"/>
              </a:ext>
            </a:extLst>
          </p:cNvPr>
          <p:cNvCxnSpPr>
            <a:cxnSpLocks/>
            <a:stCxn id="164" idx="2"/>
          </p:cNvCxnSpPr>
          <p:nvPr/>
        </p:nvCxnSpPr>
        <p:spPr>
          <a:xfrm>
            <a:off x="14569637" y="4147935"/>
            <a:ext cx="0" cy="419902"/>
          </a:xfrm>
          <a:prstGeom prst="line">
            <a:avLst/>
          </a:prstGeom>
          <a:noFill/>
          <a:ln w="101600" cap="flat">
            <a:solidFill>
              <a:srgbClr val="000000">
                <a:alpha val="36000"/>
              </a:srgbClr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7" name="Прямоугольник 336">
            <a:extLst>
              <a:ext uri="{FF2B5EF4-FFF2-40B4-BE49-F238E27FC236}">
                <a16:creationId xmlns:a16="http://schemas.microsoft.com/office/drawing/2014/main" id="{B961DD25-56F4-3B47-A630-E997EDFCCA91}"/>
              </a:ext>
            </a:extLst>
          </p:cNvPr>
          <p:cNvSpPr/>
          <p:nvPr/>
        </p:nvSpPr>
        <p:spPr>
          <a:xfrm>
            <a:off x="5904325" y="5416042"/>
            <a:ext cx="4310669" cy="60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en-US" sz="3200" i="1" dirty="0"/>
              <a:t>Language-specific </a:t>
            </a:r>
            <a:r>
              <a:rPr lang="ru-RU" sz="3200" i="1" dirty="0"/>
              <a:t>курсы</a:t>
            </a:r>
          </a:p>
        </p:txBody>
      </p:sp>
      <p:sp>
        <p:nvSpPr>
          <p:cNvPr id="339" name="Прямоугольник 338">
            <a:extLst>
              <a:ext uri="{FF2B5EF4-FFF2-40B4-BE49-F238E27FC236}">
                <a16:creationId xmlns:a16="http://schemas.microsoft.com/office/drawing/2014/main" id="{8D99804A-6FF7-3E49-B2E4-04C679686F83}"/>
              </a:ext>
            </a:extLst>
          </p:cNvPr>
          <p:cNvSpPr/>
          <p:nvPr/>
        </p:nvSpPr>
        <p:spPr>
          <a:xfrm>
            <a:off x="5743872" y="7405862"/>
            <a:ext cx="4906467" cy="60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en-US" sz="3200" i="1" dirty="0"/>
              <a:t>Language-specific </a:t>
            </a:r>
            <a:r>
              <a:rPr lang="ru-RU" sz="3200" i="1" dirty="0"/>
              <a:t>тесты</a:t>
            </a:r>
          </a:p>
        </p:txBody>
      </p:sp>
      <p:sp>
        <p:nvSpPr>
          <p:cNvPr id="340" name="Прямоугольник 339">
            <a:extLst>
              <a:ext uri="{FF2B5EF4-FFF2-40B4-BE49-F238E27FC236}">
                <a16:creationId xmlns:a16="http://schemas.microsoft.com/office/drawing/2014/main" id="{2D0D71A2-47EC-7C43-9AE6-A2B1DB52A1A9}"/>
              </a:ext>
            </a:extLst>
          </p:cNvPr>
          <p:cNvSpPr/>
          <p:nvPr/>
        </p:nvSpPr>
        <p:spPr>
          <a:xfrm>
            <a:off x="8746924" y="9384846"/>
            <a:ext cx="697575" cy="60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sz="3200" i="1" dirty="0"/>
              <a:t>Да</a:t>
            </a:r>
          </a:p>
        </p:txBody>
      </p:sp>
      <p:sp>
        <p:nvSpPr>
          <p:cNvPr id="341" name="Прямоугольник 340">
            <a:extLst>
              <a:ext uri="{FF2B5EF4-FFF2-40B4-BE49-F238E27FC236}">
                <a16:creationId xmlns:a16="http://schemas.microsoft.com/office/drawing/2014/main" id="{2A478745-00FB-7A4D-914B-91A52D7A33DA}"/>
              </a:ext>
            </a:extLst>
          </p:cNvPr>
          <p:cNvSpPr/>
          <p:nvPr/>
        </p:nvSpPr>
        <p:spPr>
          <a:xfrm>
            <a:off x="14864532" y="9399486"/>
            <a:ext cx="1155158" cy="6069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sz="3200" i="1" dirty="0"/>
              <a:t>Нет</a:t>
            </a:r>
          </a:p>
        </p:txBody>
      </p:sp>
    </p:spTree>
    <p:extLst>
      <p:ext uri="{BB962C8B-B14F-4D97-AF65-F5344CB8AC3E}">
        <p14:creationId xmlns:p14="http://schemas.microsoft.com/office/powerpoint/2010/main" val="138390435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Development Training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Знакомство с  основными классами уязвимостей из категорий </a:t>
            </a:r>
            <a:r>
              <a:rPr lang="en-US" sz="4000" dirty="0"/>
              <a:t>OWASP Top 10</a:t>
            </a: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Понимание причин возникновения и способах предотвращения уязвимостей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Демонстрация уязвимостей на реальных приложениях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7348576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 err="1"/>
              <a:t>Гайды</a:t>
            </a:r>
            <a:endParaRPr lang="en-US"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dirty="0"/>
              <a:t>Knowledge Base 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dirty="0"/>
              <a:t>Security</a:t>
            </a:r>
            <a:r>
              <a:rPr lang="ru-RU" dirty="0"/>
              <a:t> </a:t>
            </a:r>
            <a:r>
              <a:rPr lang="en-US" dirty="0"/>
              <a:t>Requirements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dirty="0"/>
              <a:t>Implementation Review Guide</a:t>
            </a:r>
            <a:r>
              <a:rPr lang="ru-RU" dirty="0"/>
              <a:t> (</a:t>
            </a:r>
            <a:r>
              <a:rPr lang="en-US" dirty="0"/>
              <a:t>ASVS/MASVS</a:t>
            </a:r>
            <a:r>
              <a:rPr lang="ru-RU" dirty="0"/>
              <a:t>)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9048221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57033" y="2757838"/>
            <a:ext cx="9906000" cy="8627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sz="8400" dirty="0"/>
              <a:t>Что это?</a:t>
            </a:r>
            <a:endParaRPr lang="en-US" sz="8400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en-US" sz="4000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BE3C701-85CF-0946-9DE7-1A73E4C81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81638" y="1048150"/>
            <a:ext cx="10223224" cy="1202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33957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17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1648661" y="3699383"/>
            <a:ext cx="9859617" cy="844653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255640" y="6569216"/>
            <a:ext cx="8754947" cy="557670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10385977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18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255640" y="6569216"/>
            <a:ext cx="20729717" cy="557670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44945847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19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2011820" y="6569216"/>
            <a:ext cx="9098893" cy="557670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255640" y="9357566"/>
            <a:ext cx="9240082" cy="278835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2075091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20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541543" y="9261264"/>
            <a:ext cx="20371908" cy="273262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11459314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21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2011820" y="9863216"/>
            <a:ext cx="9098893" cy="2371221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36173057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br>
              <a:rPr lang="ru-RU" dirty="0"/>
            </a:br>
            <a:r>
              <a:rPr lang="ru-RU" dirty="0"/>
              <a:t>Профиты для участников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22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Обучение у  лучших экспертов  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44553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Опыт в развитии безопасной архитектуры 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Внедрение </a:t>
              </a:r>
              <a:r>
                <a:rPr lang="en-US" dirty="0"/>
                <a:t>Secure Software Development Lifecycle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426945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Самостоятельная разработка </a:t>
              </a:r>
              <a:r>
                <a:rPr lang="en-US" dirty="0"/>
                <a:t>best practice 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7" y="9863216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3" y="9863216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9716035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Security Champions.</a:t>
            </a:r>
            <a:endParaRPr lang="ru-RU" dirty="0"/>
          </a:p>
          <a:p>
            <a:r>
              <a:rPr lang="ru-RU" dirty="0"/>
              <a:t>Что мы получили?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3834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Повышение узнаваемости </a:t>
            </a:r>
            <a:r>
              <a:rPr lang="en-US" dirty="0"/>
              <a:t>AppSec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Определение точек входа для безопасности в командах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Развитие сильного </a:t>
            </a:r>
            <a:r>
              <a:rPr lang="ru-RU" dirty="0" err="1"/>
              <a:t>комьюнити</a:t>
            </a:r>
            <a:r>
              <a:rPr lang="ru-RU" dirty="0"/>
              <a:t> внутри компании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169470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Internal Bug-Bounty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Программа поиска сотрудниками уязвимостей в сервисах Тинькофф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10A7D0-49D1-EC49-BF0C-2A62D67C39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96" y="5426267"/>
            <a:ext cx="4255542" cy="48002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793D8FA-5074-9B4E-B426-E882B161B3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0960" y="5508976"/>
            <a:ext cx="3642220" cy="471754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9520596-28C5-7343-98C1-4490CA54D6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814" y="5280181"/>
            <a:ext cx="4099361" cy="494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164454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Month of Bugs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Внутренний конкурс на поиск уязвимостей в сервисах Тинькофф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6" name="Рисунок 1" descr="image00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5018" y="9705487"/>
            <a:ext cx="2227695" cy="2395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Рисунок 2" descr="image01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98714" y="4035921"/>
            <a:ext cx="1867999" cy="2008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32166" y="4481083"/>
            <a:ext cx="2708638" cy="2708638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43932" y="10471762"/>
            <a:ext cx="2373431" cy="243556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430116" y="7551581"/>
            <a:ext cx="4174901" cy="4174901"/>
          </a:xfrm>
          <a:prstGeom prst="rect">
            <a:avLst/>
          </a:prstGeom>
        </p:spPr>
      </p:pic>
      <p:sp>
        <p:nvSpPr>
          <p:cNvPr id="12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3159215" y="4149031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r>
              <a:rPr lang="ru-RU" sz="4000" dirty="0"/>
              <a:t>Ограниченный по времени (всего 1 месяц)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r>
              <a:rPr lang="ru-RU" sz="4000" dirty="0"/>
              <a:t>Дополнительно освещается и анонсируется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r>
              <a:rPr lang="ru-RU" dirty="0"/>
              <a:t>Призы победителям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endParaRPr lang="en-US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9">
                  <a:extLst/>
                </a:blip>
              </a:buBlip>
              <a:defRPr sz="4000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640876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Internal Bug-Bounty &amp; Month of Bugs</a:t>
            </a:r>
            <a:endParaRPr lang="ru-RU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700926"/>
            <a:ext cx="18956862" cy="68193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47843"/>
          <a:lstStyle/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ru-RU" dirty="0"/>
              <a:t>По</a:t>
            </a:r>
            <a:r>
              <a:rPr lang="en-US" dirty="0"/>
              <a:t> </a:t>
            </a:r>
            <a:r>
              <a:rPr lang="ru-RU" dirty="0"/>
              <a:t>программе </a:t>
            </a:r>
            <a:r>
              <a:rPr lang="en-US" dirty="0"/>
              <a:t>BB </a:t>
            </a:r>
            <a:r>
              <a:rPr lang="ru-RU" dirty="0"/>
              <a:t>найдено</a:t>
            </a:r>
            <a:r>
              <a:rPr lang="en-US" dirty="0"/>
              <a:t>: 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en-US" dirty="0"/>
              <a:t>~ 15 % </a:t>
            </a:r>
            <a:r>
              <a:rPr lang="ru-RU" dirty="0"/>
              <a:t>от всех уязвимостей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ru-RU" dirty="0"/>
              <a:t>за 1</a:t>
            </a:r>
            <a:r>
              <a:rPr lang="en-US" dirty="0"/>
              <a:t>,5</a:t>
            </a:r>
            <a:r>
              <a:rPr lang="ru-RU" dirty="0"/>
              <a:t> года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ru-RU" dirty="0"/>
              <a:t>По программе </a:t>
            </a:r>
            <a:r>
              <a:rPr lang="en-US" dirty="0"/>
              <a:t>Month of Bugs </a:t>
            </a:r>
            <a:r>
              <a:rPr lang="ru-RU" dirty="0"/>
              <a:t>найдено</a:t>
            </a:r>
            <a:r>
              <a:rPr lang="en-US" dirty="0"/>
              <a:t>: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en-US" dirty="0"/>
              <a:t>~ </a:t>
            </a:r>
            <a:r>
              <a:rPr lang="ru-RU" dirty="0"/>
              <a:t>5</a:t>
            </a:r>
            <a:r>
              <a:rPr lang="en-US" dirty="0"/>
              <a:t> % </a:t>
            </a:r>
            <a:r>
              <a:rPr lang="ru-RU" dirty="0"/>
              <a:t>от всех уязвимостей</a:t>
            </a:r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endParaRPr lang="en-US" dirty="0"/>
          </a:p>
          <a:p>
            <a:pPr>
              <a:lnSpc>
                <a:spcPct val="110000"/>
              </a:lnSpc>
              <a:spcBef>
                <a:spcPts val="2400"/>
              </a:spcBef>
              <a:defRPr sz="4000"/>
            </a:pPr>
            <a:r>
              <a:rPr lang="ru-RU" dirty="0"/>
              <a:t>за 1 месяц</a:t>
            </a:r>
            <a:endParaRPr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46832214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AppSec Digest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7403628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Обзор типовых уязвимостей на широкую внутреннюю аудиторию с примерами и рекомендациями по устранению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5ED8EE-9D8C-E04A-B2C0-7D5FF2EF37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813" y="2535988"/>
            <a:ext cx="14054732" cy="744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07781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Итоги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Повысили узнаваемость </a:t>
            </a:r>
            <a:r>
              <a:rPr lang="en-US" dirty="0"/>
              <a:t>AppSec</a:t>
            </a:r>
            <a:r>
              <a:rPr lang="ru-RU" dirty="0"/>
              <a:t> внутри компании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Увеличили приток новых уязвимостей внутренними силами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Повысили заинтересованность к поиску уязвимостей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Повысили интерес к обучению и внутренним </a:t>
            </a:r>
            <a:r>
              <a:rPr lang="ru-RU" dirty="0" err="1"/>
              <a:t>гайдам</a:t>
            </a: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en-US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64509227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Новая проблема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85344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sz="4000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Кол-во найденных уязвимостей растет быстрее чем кол-во фиксов</a:t>
            </a:r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54506C2-2218-B449-99E5-AC779336A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3390" y="1270000"/>
            <a:ext cx="12147677" cy="1029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0513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96778266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Management – </a:t>
            </a:r>
            <a:r>
              <a:rPr lang="ru-RU" dirty="0"/>
              <a:t>зачем?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30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Не выстроенные приоритеты для фиксов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Отсутствие понимания со стороны разработки «насколько реальна уязвимость»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052129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Management – </a:t>
            </a:r>
            <a:r>
              <a:rPr lang="ru-RU" dirty="0"/>
              <a:t>первая попытка выстроить процесс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663802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Цель - сконцентрироваться на критичных уязвимостях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Подход - индивидуальный по каждой уязвимости к каждому ответственному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en-US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en-US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Результат – неэффективный процесс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1660563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Management &amp; Application Vulnerability Treatment Policy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663802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Цель – сделать процесс прозрачным и сконцентрироваться на критичных уязвимостях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Подход – использовать общую политику исправления уязвимостей</a:t>
            </a:r>
            <a:r>
              <a:rPr lang="en-US" dirty="0"/>
              <a:t>, </a:t>
            </a:r>
            <a:r>
              <a:rPr lang="ru-RU" dirty="0"/>
              <a:t>которая включает в себя систему расчета рисков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90860469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33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888088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Threat agent 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Motive</a:t>
            </a:r>
            <a:br>
              <a:rPr lang="en-US" sz="5400" dirty="0"/>
            </a:br>
            <a:r>
              <a:rPr lang="en-US" sz="5400" dirty="0"/>
              <a:t>Opportunity</a:t>
            </a:r>
            <a:br>
              <a:rPr lang="en-US" sz="5400" dirty="0"/>
            </a:br>
            <a:r>
              <a:rPr lang="en-US" sz="5400" dirty="0"/>
              <a:t>Size</a:t>
            </a:r>
          </a:p>
          <a:p>
            <a:pPr fontAlgn="t"/>
            <a:endParaRPr lang="en-US" sz="5400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Technical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Loss of confidentiality</a:t>
            </a:r>
            <a:br>
              <a:rPr lang="en-US" sz="5400" dirty="0"/>
            </a:br>
            <a:r>
              <a:rPr lang="en-US" sz="5400" dirty="0"/>
              <a:t>Loss of integrity</a:t>
            </a:r>
            <a:br>
              <a:rPr lang="en-US" sz="5400" dirty="0"/>
            </a:br>
            <a:r>
              <a:rPr lang="en-US" sz="5400" dirty="0"/>
              <a:t>Loss of availability</a:t>
            </a:r>
            <a:br>
              <a:rPr lang="en-US" sz="5400" dirty="0"/>
            </a:br>
            <a:endParaRPr lang="en-US" sz="5400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Vulnerability 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Ease of discovery</a:t>
            </a:r>
            <a:br>
              <a:rPr lang="en-US" sz="5400" dirty="0"/>
            </a:br>
            <a:r>
              <a:rPr lang="en-US" sz="5400" dirty="0"/>
              <a:t>Ease of exploit</a:t>
            </a:r>
            <a:br>
              <a:rPr lang="en-US" sz="5400" dirty="0"/>
            </a:br>
            <a:r>
              <a:rPr lang="en-US" sz="5400" dirty="0"/>
              <a:t>User interaction</a:t>
            </a:r>
            <a:br>
              <a:rPr lang="en-US" sz="5400" dirty="0"/>
            </a:br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Business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Financial damage</a:t>
            </a:r>
            <a:br>
              <a:rPr lang="en-US" sz="5400" dirty="0"/>
            </a:br>
            <a:r>
              <a:rPr lang="en-US" sz="5400" dirty="0"/>
              <a:t>Reputation damage</a:t>
            </a:r>
            <a:br>
              <a:rPr lang="en-US" sz="5400" dirty="0"/>
            </a:br>
            <a:r>
              <a:rPr lang="en-US" sz="5400" dirty="0"/>
              <a:t>Affected users</a:t>
            </a:r>
            <a:br>
              <a:rPr lang="en-US" sz="2700" dirty="0"/>
            </a:br>
            <a:endParaRPr lang="en-US" sz="2700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98573436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Как подобрать</a:t>
            </a:r>
            <a:r>
              <a:rPr lang="en-US" dirty="0"/>
              <a:t>?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34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3" y="470076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Экспертная оценка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0" y="4859789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DREAD</a:t>
              </a:r>
              <a:endParaRPr lang="ru-RU" dirty="0"/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6" y="748911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CVSS</a:t>
              </a:r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1" y="7489114"/>
            <a:ext cx="8460231" cy="2426948"/>
            <a:chOff x="-1" y="0"/>
            <a:chExt cx="8460230" cy="2282702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4" y="17844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OWASP Risk Rating Calculator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41542" y="9874247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11818" y="9874247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6825" y="12234437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541543" y="9261264"/>
            <a:ext cx="20371908" cy="273262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21555435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Как подобрать</a:t>
            </a:r>
            <a:r>
              <a:rPr lang="en-US" dirty="0"/>
              <a:t>?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35</a:t>
            </a:fld>
            <a:endParaRPr/>
          </a:p>
        </p:txBody>
      </p:sp>
      <p:grpSp>
        <p:nvGrpSpPr>
          <p:cNvPr id="192" name="Group"/>
          <p:cNvGrpSpPr/>
          <p:nvPr/>
        </p:nvGrpSpPr>
        <p:grpSpPr>
          <a:xfrm>
            <a:off x="12020631" y="7489114"/>
            <a:ext cx="8460231" cy="2426948"/>
            <a:chOff x="-1" y="0"/>
            <a:chExt cx="8460230" cy="2282702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4" y="17844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OWASP Risk Rating Calculator</a:t>
              </a:r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41542" y="9874247"/>
            <a:ext cx="8460229" cy="2282701"/>
            <a:chOff x="0" y="0"/>
            <a:chExt cx="8460227" cy="2282700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Расширение кругозора</a:t>
              </a:r>
              <a:r>
                <a:rPr lang="en-US" dirty="0"/>
                <a:t>, </a:t>
              </a:r>
              <a:r>
                <a:rPr lang="ru-RU" dirty="0"/>
                <a:t>опыт организации процесса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11818" y="9874247"/>
            <a:ext cx="8460229" cy="2282701"/>
            <a:chOff x="0" y="0"/>
            <a:chExt cx="8460227" cy="2282700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Повышение собственной ценности и стоимости на рынке </a:t>
              </a:r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6825" y="12234437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/>
          <p:cNvSpPr/>
          <p:nvPr/>
        </p:nvSpPr>
        <p:spPr>
          <a:xfrm>
            <a:off x="1541543" y="9261264"/>
            <a:ext cx="20371908" cy="273262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5" name="Ниже представлен каталог библиотек компонентов для различных продуктов и фреймворков.…">
            <a:extLst>
              <a:ext uri="{FF2B5EF4-FFF2-40B4-BE49-F238E27FC236}">
                <a16:creationId xmlns:a16="http://schemas.microsoft.com/office/drawing/2014/main" id="{1FABFE72-08F7-D643-AFE9-27C5B86F7B6C}"/>
              </a:ext>
            </a:extLst>
          </p:cNvPr>
          <p:cNvSpPr txBox="1"/>
          <p:nvPr/>
        </p:nvSpPr>
        <p:spPr>
          <a:xfrm>
            <a:off x="1524000" y="4663802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  <p:sp>
        <p:nvSpPr>
          <p:cNvPr id="29" name="Ниже представлен каталог библиотек компонентов для различных продуктов и фреймворков.…">
            <a:extLst>
              <a:ext uri="{FF2B5EF4-FFF2-40B4-BE49-F238E27FC236}">
                <a16:creationId xmlns:a16="http://schemas.microsoft.com/office/drawing/2014/main" id="{B7B6A987-64C7-B442-8C31-14749EC12571}"/>
              </a:ext>
            </a:extLst>
          </p:cNvPr>
          <p:cNvSpPr txBox="1"/>
          <p:nvPr/>
        </p:nvSpPr>
        <p:spPr>
          <a:xfrm>
            <a:off x="5458773" y="7771029"/>
            <a:ext cx="5819435" cy="852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r>
              <a:rPr lang="ru-RU" dirty="0"/>
              <a:t>Модифицируем под себя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9595191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36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969383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Threat agent 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Motive</a:t>
            </a:r>
            <a:br>
              <a:rPr lang="en-US" sz="5400" dirty="0"/>
            </a:br>
            <a:r>
              <a:rPr lang="en-US" sz="5400" dirty="0"/>
              <a:t>Opportunity</a:t>
            </a:r>
            <a:br>
              <a:rPr lang="en-US" sz="5400" dirty="0"/>
            </a:br>
            <a:r>
              <a:rPr lang="en-US" sz="5400" dirty="0"/>
              <a:t>Size</a:t>
            </a:r>
          </a:p>
          <a:p>
            <a:pPr fontAlgn="t"/>
            <a:endParaRPr lang="en-US" sz="5400" dirty="0"/>
          </a:p>
          <a:p>
            <a:pPr algn="ctr" fontAlgn="t"/>
            <a:br>
              <a:rPr lang="en-US" sz="5400" dirty="0"/>
            </a:br>
            <a:endParaRPr lang="en-US" sz="5400" dirty="0"/>
          </a:p>
          <a:p>
            <a:pPr algn="ctr" fontAlgn="t"/>
            <a:endParaRPr lang="en-US" sz="5400" b="1" dirty="0"/>
          </a:p>
          <a:p>
            <a:pPr algn="ctr" fontAlgn="t"/>
            <a:endParaRPr lang="en-US" sz="5400" b="1" dirty="0"/>
          </a:p>
          <a:p>
            <a:pPr algn="ctr" fontAlgn="t"/>
            <a:endParaRPr lang="en-US" sz="5400" b="1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DF6FB38-DE5E-AD49-A652-28D6533C01BF}"/>
              </a:ext>
            </a:extLst>
          </p:cNvPr>
          <p:cNvSpPr/>
          <p:nvPr/>
        </p:nvSpPr>
        <p:spPr>
          <a:xfrm>
            <a:off x="7401124" y="3872718"/>
            <a:ext cx="677140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 algn="r" fontAlgn="t"/>
            <a:r>
              <a:rPr lang="en-US" sz="5400" b="1" dirty="0">
                <a:solidFill>
                  <a:srgbClr val="FFE13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Likelihood Factors</a:t>
            </a:r>
          </a:p>
        </p:txBody>
      </p:sp>
    </p:spTree>
    <p:extLst>
      <p:ext uri="{BB962C8B-B14F-4D97-AF65-F5344CB8AC3E}">
        <p14:creationId xmlns:p14="http://schemas.microsoft.com/office/powerpoint/2010/main" val="3340787609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37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969383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Threat agent 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Motive</a:t>
            </a:r>
            <a:br>
              <a:rPr lang="en-US" sz="5400" dirty="0"/>
            </a:br>
            <a:r>
              <a:rPr lang="en-US" sz="5400" dirty="0"/>
              <a:t>Opportunity</a:t>
            </a:r>
            <a:br>
              <a:rPr lang="en-US" sz="5400" dirty="0"/>
            </a:br>
            <a:r>
              <a:rPr lang="en-US" sz="5400" dirty="0"/>
              <a:t>Size</a:t>
            </a:r>
          </a:p>
          <a:p>
            <a:pPr fontAlgn="t"/>
            <a:endParaRPr lang="en-US" sz="5400" dirty="0"/>
          </a:p>
          <a:p>
            <a:pPr algn="ctr" fontAlgn="t"/>
            <a:br>
              <a:rPr lang="en-US" sz="5400" dirty="0"/>
            </a:br>
            <a:endParaRPr lang="en-US" sz="5400" dirty="0"/>
          </a:p>
          <a:p>
            <a:pPr algn="ctr" fontAlgn="t"/>
            <a:endParaRPr lang="en-US" sz="5400" b="1" dirty="0"/>
          </a:p>
          <a:p>
            <a:pPr algn="ctr" fontAlgn="t"/>
            <a:endParaRPr lang="en-US" sz="5400" b="1" dirty="0"/>
          </a:p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Vulnerability 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Ease of discovery</a:t>
            </a:r>
            <a:br>
              <a:rPr lang="en-US" sz="5400" dirty="0"/>
            </a:br>
            <a:r>
              <a:rPr lang="en-US" sz="5400" dirty="0"/>
              <a:t>Ease of exploit</a:t>
            </a:r>
            <a:br>
              <a:rPr lang="en-US" sz="5400" dirty="0"/>
            </a:br>
            <a:r>
              <a:rPr lang="en-US" sz="5400" dirty="0"/>
              <a:t>User interaction</a:t>
            </a:r>
            <a:br>
              <a:rPr lang="en-US" sz="5400" dirty="0"/>
            </a:br>
            <a:endParaRPr lang="en-US" sz="5400" b="1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DF6FB38-DE5E-AD49-A652-28D6533C01BF}"/>
              </a:ext>
            </a:extLst>
          </p:cNvPr>
          <p:cNvSpPr/>
          <p:nvPr/>
        </p:nvSpPr>
        <p:spPr>
          <a:xfrm>
            <a:off x="7401124" y="3872718"/>
            <a:ext cx="677140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 algn="r" fontAlgn="t"/>
            <a:r>
              <a:rPr lang="en-US" sz="5400" b="1" dirty="0">
                <a:solidFill>
                  <a:srgbClr val="FFE13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Likelihood Factors</a:t>
            </a:r>
          </a:p>
        </p:txBody>
      </p:sp>
    </p:spTree>
    <p:extLst>
      <p:ext uri="{BB962C8B-B14F-4D97-AF65-F5344CB8AC3E}">
        <p14:creationId xmlns:p14="http://schemas.microsoft.com/office/powerpoint/2010/main" val="518895266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38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969383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Technical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Loss of confidentiality</a:t>
            </a:r>
            <a:br>
              <a:rPr lang="en-US" sz="5400" dirty="0"/>
            </a:br>
            <a:r>
              <a:rPr lang="en-US" sz="5400" dirty="0"/>
              <a:t>Loss of integrity</a:t>
            </a:r>
            <a:br>
              <a:rPr lang="en-US" sz="5400" dirty="0"/>
            </a:br>
            <a:r>
              <a:rPr lang="en-US" sz="5400" dirty="0"/>
              <a:t>Loss of availability</a:t>
            </a:r>
            <a:br>
              <a:rPr lang="en-US" sz="5400" dirty="0"/>
            </a:br>
            <a:endParaRPr lang="en-US" sz="5400" b="1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DF6FB38-DE5E-AD49-A652-28D6533C01BF}"/>
              </a:ext>
            </a:extLst>
          </p:cNvPr>
          <p:cNvSpPr/>
          <p:nvPr/>
        </p:nvSpPr>
        <p:spPr>
          <a:xfrm>
            <a:off x="8528035" y="3872718"/>
            <a:ext cx="56444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 algn="r" fontAlgn="t"/>
            <a:r>
              <a:rPr lang="en-US" sz="5400" b="1" dirty="0">
                <a:solidFill>
                  <a:srgbClr val="00567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Impact Factors</a:t>
            </a:r>
          </a:p>
        </p:txBody>
      </p:sp>
    </p:spTree>
    <p:extLst>
      <p:ext uri="{BB962C8B-B14F-4D97-AF65-F5344CB8AC3E}">
        <p14:creationId xmlns:p14="http://schemas.microsoft.com/office/powerpoint/2010/main" val="617428625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39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4969383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Technical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Loss of confidentiality</a:t>
            </a:r>
            <a:br>
              <a:rPr lang="en-US" sz="5400" dirty="0"/>
            </a:br>
            <a:r>
              <a:rPr lang="en-US" sz="5400" dirty="0"/>
              <a:t>Loss of integrity</a:t>
            </a:r>
            <a:br>
              <a:rPr lang="en-US" sz="5400" dirty="0"/>
            </a:br>
            <a:r>
              <a:rPr lang="en-US" sz="5400" dirty="0"/>
              <a:t>Loss of availability</a:t>
            </a:r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fontAlgn="t"/>
            <a:endParaRPr lang="ru-RU" sz="5400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Business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Financial damage</a:t>
            </a:r>
            <a:br>
              <a:rPr lang="en-US" sz="5400" dirty="0"/>
            </a:br>
            <a:r>
              <a:rPr lang="en-US" sz="5400" dirty="0"/>
              <a:t>Reputation damage</a:t>
            </a:r>
            <a:br>
              <a:rPr lang="en-US" sz="5400" dirty="0"/>
            </a:br>
            <a:r>
              <a:rPr lang="en-US" sz="5400" dirty="0"/>
              <a:t>Affected users</a:t>
            </a:r>
            <a:br>
              <a:rPr lang="en-US" sz="5400" dirty="0"/>
            </a:br>
            <a:endParaRPr lang="en-US" sz="5400" b="1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4DF6FB38-DE5E-AD49-A652-28D6533C01BF}"/>
              </a:ext>
            </a:extLst>
          </p:cNvPr>
          <p:cNvSpPr/>
          <p:nvPr/>
        </p:nvSpPr>
        <p:spPr>
          <a:xfrm>
            <a:off x="8528035" y="3872718"/>
            <a:ext cx="564449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 algn="r" fontAlgn="t"/>
            <a:r>
              <a:rPr lang="en-US" sz="5400" b="1" dirty="0">
                <a:solidFill>
                  <a:srgbClr val="00567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Impact Factors</a:t>
            </a:r>
          </a:p>
        </p:txBody>
      </p:sp>
    </p:spTree>
    <p:extLst>
      <p:ext uri="{BB962C8B-B14F-4D97-AF65-F5344CB8AC3E}">
        <p14:creationId xmlns:p14="http://schemas.microsoft.com/office/powerpoint/2010/main" val="325568842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денег</a:t>
              </a:r>
              <a:endParaRPr lang="en-US" dirty="0"/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355932473"/>
      </p:ext>
    </p:extLst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Assessment.</a:t>
            </a:r>
            <a:r>
              <a:rPr lang="ru-RU" dirty="0"/>
              <a:t> Модель оценки риска</a:t>
            </a:r>
            <a:endParaRPr lang="en-US"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40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888088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47843"/>
          <a:lstStyle/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Threat agent 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Motive</a:t>
            </a:r>
            <a:br>
              <a:rPr lang="en-US" sz="5400" dirty="0"/>
            </a:br>
            <a:r>
              <a:rPr lang="en-US" sz="5400" dirty="0"/>
              <a:t>Opportunity</a:t>
            </a:r>
            <a:br>
              <a:rPr lang="en-US" sz="5400" dirty="0"/>
            </a:br>
            <a:r>
              <a:rPr lang="en-US" sz="5400" dirty="0"/>
              <a:t>Size</a:t>
            </a:r>
          </a:p>
          <a:p>
            <a:pPr fontAlgn="t"/>
            <a:endParaRPr lang="en-US" sz="5400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Technical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Loss of confidentiality</a:t>
            </a:r>
            <a:br>
              <a:rPr lang="en-US" sz="5400" dirty="0"/>
            </a:br>
            <a:r>
              <a:rPr lang="en-US" sz="5400" dirty="0"/>
              <a:t>Loss of integrity</a:t>
            </a:r>
            <a:br>
              <a:rPr lang="en-US" sz="5400" dirty="0"/>
            </a:br>
            <a:r>
              <a:rPr lang="en-US" sz="5400" dirty="0"/>
              <a:t>Loss of availability</a:t>
            </a:r>
            <a:br>
              <a:rPr lang="en-US" sz="5400" dirty="0"/>
            </a:br>
            <a:endParaRPr lang="en-US" sz="5400" dirty="0"/>
          </a:p>
          <a:p>
            <a:pPr algn="ctr" fontAlgn="t"/>
            <a:r>
              <a:rPr lang="en-US" sz="5400" b="1" dirty="0">
                <a:solidFill>
                  <a:srgbClr val="FFE139"/>
                </a:solidFill>
              </a:rPr>
              <a:t>Vulnerability factors</a:t>
            </a:r>
            <a:endParaRPr lang="en-US" sz="5400" dirty="0">
              <a:solidFill>
                <a:srgbClr val="FFE139"/>
              </a:solidFill>
            </a:endParaRPr>
          </a:p>
          <a:p>
            <a:pPr fontAlgn="t"/>
            <a:r>
              <a:rPr lang="en-US" sz="5400" dirty="0"/>
              <a:t>Ease of discovery</a:t>
            </a:r>
            <a:br>
              <a:rPr lang="en-US" sz="5400" dirty="0"/>
            </a:br>
            <a:r>
              <a:rPr lang="en-US" sz="5400" dirty="0"/>
              <a:t>Ease of exploit</a:t>
            </a:r>
            <a:br>
              <a:rPr lang="en-US" sz="5400" dirty="0"/>
            </a:br>
            <a:r>
              <a:rPr lang="en-US" sz="5400" dirty="0"/>
              <a:t>User interaction</a:t>
            </a:r>
            <a:br>
              <a:rPr lang="en-US" sz="5400" dirty="0"/>
            </a:br>
            <a:endParaRPr lang="en-US" sz="5400" b="1" dirty="0"/>
          </a:p>
          <a:p>
            <a:pPr algn="ctr" fontAlgn="t"/>
            <a:r>
              <a:rPr lang="en-US" sz="5400" b="1" dirty="0">
                <a:solidFill>
                  <a:srgbClr val="005678"/>
                </a:solidFill>
              </a:rPr>
              <a:t>Business Impact</a:t>
            </a:r>
            <a:endParaRPr lang="en-US" sz="5400" dirty="0">
              <a:solidFill>
                <a:srgbClr val="005678"/>
              </a:solidFill>
            </a:endParaRPr>
          </a:p>
          <a:p>
            <a:pPr fontAlgn="t"/>
            <a:r>
              <a:rPr lang="en-US" sz="5400" dirty="0"/>
              <a:t>Financial damage</a:t>
            </a:r>
            <a:br>
              <a:rPr lang="en-US" sz="5400" dirty="0"/>
            </a:br>
            <a:r>
              <a:rPr lang="en-US" sz="5400" dirty="0"/>
              <a:t>Reputation damage</a:t>
            </a:r>
            <a:br>
              <a:rPr lang="en-US" sz="5400" dirty="0"/>
            </a:br>
            <a:r>
              <a:rPr lang="en-US" sz="5400" dirty="0"/>
              <a:t>Affected users</a:t>
            </a:r>
            <a:br>
              <a:rPr lang="en-US" sz="2700" dirty="0"/>
            </a:br>
            <a:endParaRPr lang="en-US" sz="2700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32698586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41" name="Очень длинный 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Application Vulnerability Treatment Policy</a:t>
            </a:r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41</a:t>
            </a:fld>
            <a:endParaRPr/>
          </a:p>
        </p:txBody>
      </p:sp>
      <p:sp>
        <p:nvSpPr>
          <p:cNvPr id="143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451607"/>
            <a:ext cx="21666200" cy="8771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numCol="2" spcCol="947843"/>
          <a:lstStyle/>
          <a:p>
            <a:pPr fontAlgn="t"/>
            <a:r>
              <a:rPr lang="en-US" sz="4800" dirty="0">
                <a:solidFill>
                  <a:srgbClr val="FF0000"/>
                </a:solidFill>
              </a:rPr>
              <a:t>Blocker</a:t>
            </a:r>
            <a:r>
              <a:rPr lang="en-US" sz="4800" dirty="0">
                <a:solidFill>
                  <a:schemeClr val="tx1"/>
                </a:solidFill>
              </a:rPr>
              <a:t>: 10, 9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rgbClr val="FF0000"/>
                </a:solidFill>
              </a:rPr>
              <a:t>Critical</a:t>
            </a:r>
            <a:r>
              <a:rPr lang="en-US" sz="4800" dirty="0">
                <a:solidFill>
                  <a:schemeClr val="tx1"/>
                </a:solidFill>
              </a:rPr>
              <a:t>: 8, 7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rgbClr val="FF0000"/>
                </a:solidFill>
              </a:rPr>
              <a:t>Major</a:t>
            </a:r>
            <a:r>
              <a:rPr lang="en-US" sz="4800" dirty="0">
                <a:solidFill>
                  <a:schemeClr val="tx1"/>
                </a:solidFill>
              </a:rPr>
              <a:t>: 6, 5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chemeClr val="accent3">
                    <a:lumMod val="50000"/>
                  </a:schemeClr>
                </a:solidFill>
              </a:rPr>
              <a:t>Normal</a:t>
            </a:r>
            <a:r>
              <a:rPr lang="en-US" sz="4800" dirty="0">
                <a:solidFill>
                  <a:schemeClr val="tx1"/>
                </a:solidFill>
              </a:rPr>
              <a:t>: 4, 3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chemeClr val="bg1">
                    <a:lumMod val="50000"/>
                  </a:schemeClr>
                </a:solidFill>
              </a:rPr>
              <a:t>Minor</a:t>
            </a:r>
            <a:r>
              <a:rPr lang="en-US" sz="4800" dirty="0">
                <a:solidFill>
                  <a:schemeClr val="tx1"/>
                </a:solidFill>
              </a:rPr>
              <a:t>: 2, 1</a:t>
            </a: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r>
              <a:rPr lang="en-US" sz="4800" dirty="0">
                <a:solidFill>
                  <a:schemeClr val="bg1">
                    <a:lumMod val="50000"/>
                  </a:schemeClr>
                </a:solidFill>
              </a:rPr>
              <a:t>Trivial</a:t>
            </a:r>
            <a:r>
              <a:rPr lang="en-US" sz="4800" dirty="0">
                <a:solidFill>
                  <a:schemeClr val="tx1"/>
                </a:solidFill>
              </a:rPr>
              <a:t>: 0</a:t>
            </a:r>
            <a:endParaRPr lang="ru-RU" sz="4800" dirty="0">
              <a:solidFill>
                <a:schemeClr val="tx1"/>
              </a:solidFill>
            </a:endParaRPr>
          </a:p>
          <a:p>
            <a:pPr fontAlgn="t"/>
            <a:endParaRPr lang="en-US" sz="4800" dirty="0">
              <a:solidFill>
                <a:schemeClr val="tx1"/>
              </a:solidFill>
            </a:endParaRP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- 3 дня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– 7 дней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– 30 дней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– 90 дней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– 180 дней</a:t>
            </a:r>
          </a:p>
          <a:p>
            <a:pPr fontAlgn="t"/>
            <a:endParaRPr lang="ru-RU" sz="4800" dirty="0">
              <a:solidFill>
                <a:schemeClr val="tx1"/>
              </a:solidFill>
            </a:endParaRPr>
          </a:p>
          <a:p>
            <a:pPr fontAlgn="t"/>
            <a:r>
              <a:rPr lang="ru-RU" sz="4800" dirty="0">
                <a:solidFill>
                  <a:schemeClr val="tx1"/>
                </a:solidFill>
              </a:rPr>
              <a:t>Фикс по усмотрению владельца</a:t>
            </a:r>
            <a:br>
              <a:rPr lang="en-US" sz="5400" dirty="0"/>
            </a:br>
            <a:endParaRPr lang="en-US" sz="5400" dirty="0"/>
          </a:p>
          <a:p>
            <a:pPr fontAlgn="t"/>
            <a:br>
              <a:rPr lang="en-US" sz="2700" dirty="0"/>
            </a:br>
            <a:endParaRPr lang="en-US" sz="2700" dirty="0"/>
          </a:p>
        </p:txBody>
      </p:sp>
      <p:pic>
        <p:nvPicPr>
          <p:cNvPr id="144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85585995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2429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en-US" dirty="0"/>
              <a:t>Vulnerability Management &amp; Application Vulnerability Treatment Policy</a:t>
            </a:r>
            <a:endParaRPr lang="ru-RU"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42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900192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en-US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en-US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Экономит время и избавляет от споров о приоритетах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dirty="0"/>
              <a:t>Помогает гарантировать, что бизнес не будет отвлечен незначительными рисками, игнорируя при этом более серьезные риски.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ru-RU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46074800"/>
      </p:ext>
    </p:extLst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"/>
          <p:cNvSpPr/>
          <p:nvPr/>
        </p:nvSpPr>
        <p:spPr>
          <a:xfrm>
            <a:off x="18714736" y="0"/>
            <a:ext cx="5669265" cy="13716000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0" name="Заголовок вашей презентации"/>
          <p:cNvSpPr txBox="1"/>
          <p:nvPr/>
        </p:nvSpPr>
        <p:spPr>
          <a:xfrm>
            <a:off x="2738785" y="6251455"/>
            <a:ext cx="12700000" cy="1213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80000"/>
              </a:lnSpc>
              <a:defRPr sz="13200" baseline="-757"/>
            </a:lvl1pPr>
          </a:lstStyle>
          <a:p>
            <a:r>
              <a:rPr lang="ru-RU" dirty="0"/>
              <a:t>Вопросы?</a:t>
            </a:r>
            <a:endParaRPr dirty="0"/>
          </a:p>
        </p:txBody>
      </p:sp>
      <p:sp>
        <p:nvSpPr>
          <p:cNvPr id="123" name="Фамилия Имя"/>
          <p:cNvSpPr txBox="1"/>
          <p:nvPr/>
        </p:nvSpPr>
        <p:spPr>
          <a:xfrm>
            <a:off x="1522708" y="10186669"/>
            <a:ext cx="12702583" cy="57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endParaRPr dirty="0"/>
          </a:p>
        </p:txBody>
      </p:sp>
      <p:pic>
        <p:nvPicPr>
          <p:cNvPr id="124" name="tinkoff-logo-heraldic-full.png" descr="tinkoff-logo-heraldic-ful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124088" y="831364"/>
            <a:ext cx="13624041" cy="120532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19677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денег</a:t>
              </a:r>
              <a:endParaRPr lang="en-US" dirty="0"/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282701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критичной информации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4077179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денег</a:t>
              </a:r>
              <a:endParaRPr lang="en-US" dirty="0"/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282701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критичной информации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6" y="9863216"/>
            <a:ext cx="8460230" cy="2282702"/>
            <a:chOff x="-1" y="0"/>
            <a:chExt cx="8460229" cy="2282701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Нет процессов безопасности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2108667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1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 было в компании 2 года назад</a:t>
            </a:r>
            <a:endParaRPr dirty="0"/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grpSp>
        <p:nvGrpSpPr>
          <p:cNvPr id="177" name="Group"/>
          <p:cNvGrpSpPr/>
          <p:nvPr/>
        </p:nvGrpSpPr>
        <p:grpSpPr>
          <a:xfrm>
            <a:off x="1541544" y="4286513"/>
            <a:ext cx="8460229" cy="2282702"/>
            <a:chOff x="0" y="0"/>
            <a:chExt cx="8460227" cy="2282700"/>
          </a:xfrm>
        </p:grpSpPr>
        <p:sp>
          <p:nvSpPr>
            <p:cNvPr id="17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проектов</a:t>
              </a:r>
              <a:endParaRPr dirty="0"/>
            </a:p>
          </p:txBody>
        </p:sp>
        <p:grpSp>
          <p:nvGrpSpPr>
            <p:cNvPr id="17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75" name="01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01</a:t>
                </a:r>
              </a:p>
            </p:txBody>
          </p:sp>
        </p:grpSp>
      </p:grpSp>
      <p:grpSp>
        <p:nvGrpSpPr>
          <p:cNvPr id="182" name="Group"/>
          <p:cNvGrpSpPr/>
          <p:nvPr/>
        </p:nvGrpSpPr>
        <p:grpSpPr>
          <a:xfrm>
            <a:off x="12011821" y="4286513"/>
            <a:ext cx="8460228" cy="2282702"/>
            <a:chOff x="0" y="0"/>
            <a:chExt cx="8460227" cy="2282700"/>
          </a:xfrm>
        </p:grpSpPr>
        <p:sp>
          <p:nvSpPr>
            <p:cNvPr id="17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команд</a:t>
              </a:r>
            </a:p>
          </p:txBody>
        </p:sp>
        <p:grpSp>
          <p:nvGrpSpPr>
            <p:cNvPr id="18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7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0" name="02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02</a:t>
                </a:r>
              </a:p>
            </p:txBody>
          </p:sp>
        </p:grpSp>
      </p:grpSp>
      <p:grpSp>
        <p:nvGrpSpPr>
          <p:cNvPr id="187" name="Group"/>
          <p:cNvGrpSpPr/>
          <p:nvPr/>
        </p:nvGrpSpPr>
        <p:grpSpPr>
          <a:xfrm>
            <a:off x="1550357" y="7074864"/>
            <a:ext cx="8460229" cy="2282701"/>
            <a:chOff x="0" y="0"/>
            <a:chExt cx="8460227" cy="2282700"/>
          </a:xfrm>
        </p:grpSpPr>
        <p:sp>
          <p:nvSpPr>
            <p:cNvPr id="18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денег</a:t>
              </a:r>
              <a:endParaRPr lang="en-US" dirty="0"/>
            </a:p>
          </p:txBody>
        </p:sp>
        <p:grpSp>
          <p:nvGrpSpPr>
            <p:cNvPr id="18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85" name="03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03</a:t>
                </a:r>
              </a:p>
            </p:txBody>
          </p:sp>
        </p:grpSp>
      </p:grpSp>
      <p:grpSp>
        <p:nvGrpSpPr>
          <p:cNvPr id="192" name="Group"/>
          <p:cNvGrpSpPr/>
          <p:nvPr/>
        </p:nvGrpSpPr>
        <p:grpSpPr>
          <a:xfrm>
            <a:off x="12020633" y="7074864"/>
            <a:ext cx="8460229" cy="2282701"/>
            <a:chOff x="0" y="0"/>
            <a:chExt cx="8460227" cy="2282700"/>
          </a:xfrm>
        </p:grpSpPr>
        <p:sp>
          <p:nvSpPr>
            <p:cNvPr id="18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Много критичной информации</a:t>
              </a:r>
              <a:endParaRPr dirty="0"/>
            </a:p>
          </p:txBody>
        </p:sp>
        <p:grpSp>
          <p:nvGrpSpPr>
            <p:cNvPr id="19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8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0" name="04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04</a:t>
                </a:r>
              </a:p>
            </p:txBody>
          </p:sp>
        </p:grpSp>
      </p:grpSp>
      <p:grpSp>
        <p:nvGrpSpPr>
          <p:cNvPr id="197" name="Group"/>
          <p:cNvGrpSpPr/>
          <p:nvPr/>
        </p:nvGrpSpPr>
        <p:grpSpPr>
          <a:xfrm>
            <a:off x="1550356" y="9863216"/>
            <a:ext cx="8460230" cy="2282702"/>
            <a:chOff x="-1" y="0"/>
            <a:chExt cx="8460229" cy="2282701"/>
          </a:xfrm>
        </p:grpSpPr>
        <p:sp>
          <p:nvSpPr>
            <p:cNvPr id="193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ru-RU" dirty="0"/>
                <a:t>Нет процессов безопасности</a:t>
              </a:r>
            </a:p>
          </p:txBody>
        </p:sp>
        <p:grpSp>
          <p:nvGrpSpPr>
            <p:cNvPr id="196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4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195" name="05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t>05</a:t>
                </a:r>
              </a:p>
            </p:txBody>
          </p:sp>
        </p:grpSp>
      </p:grpSp>
      <p:grpSp>
        <p:nvGrpSpPr>
          <p:cNvPr id="202" name="Group"/>
          <p:cNvGrpSpPr/>
          <p:nvPr/>
        </p:nvGrpSpPr>
        <p:grpSpPr>
          <a:xfrm>
            <a:off x="12020632" y="9863216"/>
            <a:ext cx="8460231" cy="2282702"/>
            <a:chOff x="-1" y="0"/>
            <a:chExt cx="8460229" cy="2282701"/>
          </a:xfrm>
        </p:grpSpPr>
        <p:sp>
          <p:nvSpPr>
            <p:cNvPr id="198" name="Ниже представлен каталог библиотек компонентов для различных продуктов"/>
            <p:cNvSpPr txBox="1"/>
            <p:nvPr/>
          </p:nvSpPr>
          <p:spPr>
            <a:xfrm>
              <a:off x="2281633" y="17843"/>
              <a:ext cx="6178595" cy="22648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>
                <a:lnSpc>
                  <a:spcPct val="110000"/>
                </a:lnSpc>
                <a:spcBef>
                  <a:spcPts val="2400"/>
                </a:spcBef>
                <a:defRPr sz="4000"/>
              </a:lvl1pPr>
            </a:lstStyle>
            <a:p>
              <a:r>
                <a:rPr lang="en-US" dirty="0"/>
                <a:t>AppSec</a:t>
              </a:r>
              <a:r>
                <a:rPr lang="ru-RU" dirty="0"/>
                <a:t> только появился</a:t>
              </a:r>
              <a:endParaRPr lang="en-US" dirty="0"/>
            </a:p>
          </p:txBody>
        </p:sp>
        <p:grpSp>
          <p:nvGrpSpPr>
            <p:cNvPr id="201" name="Group"/>
            <p:cNvGrpSpPr/>
            <p:nvPr/>
          </p:nvGrpSpPr>
          <p:grpSpPr>
            <a:xfrm>
              <a:off x="-1" y="0"/>
              <a:ext cx="2061767" cy="1422400"/>
              <a:chOff x="0" y="0"/>
              <a:chExt cx="2061765" cy="1422400"/>
            </a:xfrm>
          </p:grpSpPr>
          <p:sp>
            <p:nvSpPr>
              <p:cNvPr id="199" name="Square"/>
              <p:cNvSpPr/>
              <p:nvPr/>
            </p:nvSpPr>
            <p:spPr>
              <a:xfrm>
                <a:off x="0" y="0"/>
                <a:ext cx="1422400" cy="1422400"/>
              </a:xfrm>
              <a:prstGeom prst="rect">
                <a:avLst/>
              </a:prstGeom>
              <a:solidFill>
                <a:srgbClr val="FFE13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algn="ctr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/>
              </a:p>
            </p:txBody>
          </p:sp>
          <p:sp>
            <p:nvSpPr>
              <p:cNvPr id="200" name="06"/>
              <p:cNvSpPr/>
              <p:nvPr/>
            </p:nvSpPr>
            <p:spPr>
              <a:xfrm>
                <a:off x="630634" y="0"/>
                <a:ext cx="1431132" cy="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t">
                <a:spAutoFit/>
              </a:bodyPr>
              <a:lstStyle>
                <a:lvl1pPr>
                  <a:lnSpc>
                    <a:spcPct val="90000"/>
                  </a:lnSpc>
                  <a:defRPr sz="8400"/>
                </a:lvl1pPr>
              </a:lstStyle>
              <a:p>
                <a:r>
                  <a:rPr dirty="0"/>
                  <a:t>06</a:t>
                </a:r>
              </a:p>
            </p:txBody>
          </p:sp>
        </p:grpSp>
      </p:grpSp>
      <p:pic>
        <p:nvPicPr>
          <p:cNvPr id="203" name="logo.png" descr="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3838163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Что уже было в </a:t>
            </a:r>
            <a:r>
              <a:rPr lang="en-US" dirty="0"/>
              <a:t>AppSec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596076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План по внедрению </a:t>
            </a:r>
            <a:r>
              <a:rPr lang="en-US" sz="4000" dirty="0"/>
              <a:t>secure SDLC 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 err="1"/>
              <a:t>Тимлиды</a:t>
            </a:r>
            <a:r>
              <a:rPr lang="ru-RU" sz="4000" dirty="0"/>
              <a:t> про нас знали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Правила запуска/изменения продукта по </a:t>
            </a:r>
            <a:r>
              <a:rPr lang="en-US" sz="4000" dirty="0"/>
              <a:t>secure SDLC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Процесс </a:t>
            </a:r>
            <a:r>
              <a:rPr lang="en-US" sz="4000" dirty="0"/>
              <a:t>Security Patch Development &amp; Deploy Workflow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sz="4000" dirty="0"/>
              <a:t>SAST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sz="4000" dirty="0"/>
              <a:t>DAST</a:t>
            </a: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ru-RU" sz="4000" dirty="0"/>
              <a:t>4 ручных аудита</a:t>
            </a:r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/>
              </a:buBlip>
              <a:defRPr sz="4000"/>
            </a:pPr>
            <a:r>
              <a:rPr lang="en-US" sz="4000" dirty="0"/>
              <a:t>Bug-bounty</a:t>
            </a:r>
            <a:endParaRPr lang="ru-RU" sz="4000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0016960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"/>
          <p:cNvSpPr/>
          <p:nvPr/>
        </p:nvSpPr>
        <p:spPr>
          <a:xfrm>
            <a:off x="0" y="0"/>
            <a:ext cx="6119189" cy="1997801"/>
          </a:xfrm>
          <a:prstGeom prst="rect">
            <a:avLst/>
          </a:prstGeom>
          <a:solidFill>
            <a:srgbClr val="FFE139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53" name="Заголовок слайда вашей презентации"/>
          <p:cNvSpPr txBox="1"/>
          <p:nvPr/>
        </p:nvSpPr>
        <p:spPr>
          <a:xfrm>
            <a:off x="1524000" y="1270000"/>
            <a:ext cx="18956862" cy="1265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lnSpc>
                <a:spcPct val="90000"/>
              </a:lnSpc>
              <a:defRPr sz="8400"/>
            </a:lvl1pPr>
          </a:lstStyle>
          <a:p>
            <a:r>
              <a:rPr lang="ru-RU" dirty="0"/>
              <a:t>Какие проблемы</a:t>
            </a:r>
            <a:endParaRPr dirty="0"/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2551067" y="12234437"/>
            <a:ext cx="431293" cy="8509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algn="r">
              <a:defRPr sz="4800">
                <a:latin typeface="+mn-lt"/>
                <a:ea typeface="+mn-ea"/>
                <a:cs typeface="+mn-cs"/>
                <a:sym typeface="Tinkoff Sans"/>
              </a:defRPr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55" name="Ниже представлен каталог библиотек компонентов для различных продуктов и фреймворков.…"/>
          <p:cNvSpPr txBox="1"/>
          <p:nvPr/>
        </p:nvSpPr>
        <p:spPr>
          <a:xfrm>
            <a:off x="1524000" y="3631245"/>
            <a:ext cx="15875000" cy="75596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sz="4000" dirty="0"/>
              <a:t>Мало кто знает про </a:t>
            </a:r>
            <a:r>
              <a:rPr lang="en-US" sz="4000" dirty="0"/>
              <a:t>AppSec</a:t>
            </a: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r>
              <a:rPr lang="ru-RU" sz="4000" dirty="0"/>
              <a:t>Безопасность отстает от высокого темпа развития продуктов</a:t>
            </a:r>
          </a:p>
          <a:p>
            <a:pPr>
              <a:lnSpc>
                <a:spcPct val="110000"/>
              </a:lnSpc>
              <a:spcBef>
                <a:spcPts val="2400"/>
              </a:spcBef>
              <a:buSzPct val="25000"/>
              <a:defRPr sz="4000"/>
            </a:pPr>
            <a:endParaRPr lang="ru-RU" sz="4000" dirty="0"/>
          </a:p>
          <a:p>
            <a:pPr marL="2019300" indent="-2019300">
              <a:lnSpc>
                <a:spcPct val="110000"/>
              </a:lnSpc>
              <a:spcBef>
                <a:spcPts val="2400"/>
              </a:spcBef>
              <a:buSzPct val="25000"/>
              <a:buBlip>
                <a:blip r:embed="rId3">
                  <a:extLst/>
                </a:blip>
              </a:buBlip>
              <a:defRPr sz="4000"/>
            </a:pPr>
            <a:endParaRPr lang="ru-RU" sz="4000" dirty="0"/>
          </a:p>
        </p:txBody>
      </p:sp>
      <p:pic>
        <p:nvPicPr>
          <p:cNvPr id="156" name="logo.png" descr="log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5640" y="12223406"/>
            <a:ext cx="3521782" cy="8509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4545171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Tinkoff Sans"/>
        <a:ea typeface="Tinkoff Sans"/>
        <a:cs typeface="Tinkoff Sans"/>
      </a:majorFont>
      <a:minorFont>
        <a:latin typeface="Tinkoff Sans"/>
        <a:ea typeface="Tinkoff Sans"/>
        <a:cs typeface="Tinkoff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Tinkoff Sans"/>
        <a:ea typeface="Tinkoff Sans"/>
        <a:cs typeface="Tinkoff Sans"/>
      </a:majorFont>
      <a:minorFont>
        <a:latin typeface="Tinkoff Sans"/>
        <a:ea typeface="Tinkoff Sans"/>
        <a:cs typeface="Tinkoff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inkoff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AF60ADB9A36A5E4EBBFE9BB689136AB1" ma:contentTypeVersion="11" ma:contentTypeDescription="Создание документа." ma:contentTypeScope="" ma:versionID="109492bc7f68f80162c27fd1d12b46c4">
  <xsd:schema xmlns:xsd="http://www.w3.org/2001/XMLSchema" xmlns:xs="http://www.w3.org/2001/XMLSchema" xmlns:p="http://schemas.microsoft.com/office/2006/metadata/properties" xmlns:ns2="4c6a7de1-f7a2-4cae-bdeb-3486b8b0f5f3" xmlns:ns3="e09b5940-3afd-4961-8702-29d90df558be" targetNamespace="http://schemas.microsoft.com/office/2006/metadata/properties" ma:root="true" ma:fieldsID="8fe8db98319a827d296301e634788a14" ns2:_="" ns3:_="">
    <xsd:import namespace="4c6a7de1-f7a2-4cae-bdeb-3486b8b0f5f3"/>
    <xsd:import namespace="e09b5940-3afd-4961-8702-29d90df558b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6a7de1-f7a2-4cae-bdeb-3486b8b0f5f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9b5940-3afd-4961-8702-29d90df558be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BC1CCD4-D390-48B9-AE7D-7134FC7B68FB}"/>
</file>

<file path=customXml/itemProps2.xml><?xml version="1.0" encoding="utf-8"?>
<ds:datastoreItem xmlns:ds="http://schemas.openxmlformats.org/officeDocument/2006/customXml" ds:itemID="{2334EE4D-C6C0-407E-BAC5-F206A675D9D8}"/>
</file>

<file path=customXml/itemProps3.xml><?xml version="1.0" encoding="utf-8"?>
<ds:datastoreItem xmlns:ds="http://schemas.openxmlformats.org/officeDocument/2006/customXml" ds:itemID="{C8A628B7-42A2-4297-B84B-EB686322A0A9}"/>
</file>

<file path=docProps/app.xml><?xml version="1.0" encoding="utf-8"?>
<Properties xmlns="http://schemas.openxmlformats.org/officeDocument/2006/extended-properties" xmlns:vt="http://schemas.openxmlformats.org/officeDocument/2006/docPropsVTypes">
  <TotalTime>3881</TotalTime>
  <Words>1257</Words>
  <Application>Microsoft Macintosh PowerPoint</Application>
  <PresentationFormat>Произвольный</PresentationFormat>
  <Paragraphs>447</Paragraphs>
  <Slides>43</Slides>
  <Notes>43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43</vt:i4>
      </vt:variant>
    </vt:vector>
  </HeadingPairs>
  <TitlesOfParts>
    <vt:vector size="48" baseType="lpstr">
      <vt:lpstr>Helvetica Neue</vt:lpstr>
      <vt:lpstr>Helvetica Neue Light</vt:lpstr>
      <vt:lpstr>Helvetica Neue Medium</vt:lpstr>
      <vt:lpstr>Tinkoff Sans</vt:lpstr>
      <vt:lpstr>White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137</cp:revision>
  <dcterms:modified xsi:type="dcterms:W3CDTF">2020-06-25T10:40:13Z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0x010100AF60ADB9A36A5E4EBBFE9BB689136AB1</vt:lpwstr>
  </property>
</Properties>
</file>